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70" d="100"/>
          <a:sy n="170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84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fervent-dazzling-maxwell/mnt/outputs/img/cover.jpg"/>
          <p:cNvPicPr>
            <a:picLocks noChangeAspect="1"/>
          </p:cNvPicPr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0A0A">
              <a:alpha val="55000"/>
            </a:srgbClr>
          </a:solidFill>
          <a:ln w="12700">
            <a:solidFill>
              <a:srgbClr val="0A0A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548640" y="1097280"/>
            <a:ext cx="54864" cy="292608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777240" y="1005840"/>
            <a:ext cx="8200000" cy="1280160"/>
          </a:xfrm>
          <a:prstGeom prst="rect">
            <a:avLst/>
          </a:prstGeom>
          <a:noFill/>
          <a:ln/>
          <a:effectLst>
            <a:outerShdw blurRad="101600" dist="38100" dir="8100000" algn="bl" rotWithShape="0">
              <a:srgbClr val="000000">
                <a:alpha val="45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200" b="1" kern="0" spc="12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TIGHTROPE</a:t>
            </a:r>
            <a:endParaRPr lang="en-US" sz="7200" dirty="0"/>
          </a:p>
        </p:txBody>
      </p:sp>
      <p:sp>
        <p:nvSpPr>
          <p:cNvPr id="6" name="Text 3"/>
          <p:cNvSpPr/>
          <p:nvPr/>
        </p:nvSpPr>
        <p:spPr>
          <a:xfrm>
            <a:off x="777240" y="2331720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kern="0" spc="5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SYDNEY NOIR CRIME SERIES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777240" y="2907792"/>
            <a:ext cx="5029200" cy="0"/>
          </a:xfrm>
          <a:prstGeom prst="line">
            <a:avLst/>
          </a:prstGeom>
          <a:noFill/>
          <a:ln w="1524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77240" y="3063240"/>
            <a:ext cx="6400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kern="0" spc="300" dirty="0">
                <a:solidFill>
                  <a:srgbClr val="C7C7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CREATED BY MICHAEL EGAN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0" y="4754880"/>
            <a:ext cx="9144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E8E9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 ARBURY  |  RAMO LAW  |  stu@ramolaw.com  |  (310) 284-3494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C1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fervent-dazzling-maxwell/mnt/outputs/img/cobbl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0"/>
            <a:ext cx="36576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029200" y="0"/>
            <a:ext cx="4114800" cy="5143500"/>
          </a:xfrm>
          <a:prstGeom prst="rect">
            <a:avLst/>
          </a:prstGeom>
          <a:solidFill>
            <a:srgbClr val="1C1C1E">
              <a:alpha val="55000"/>
            </a:srgbClr>
          </a:solidFill>
          <a:ln w="12700">
            <a:solidFill>
              <a:srgbClr val="1C1C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5029200" y="0"/>
            <a:ext cx="731520" cy="5143500"/>
          </a:xfrm>
          <a:prstGeom prst="rect">
            <a:avLst/>
          </a:prstGeom>
          <a:solidFill>
            <a:srgbClr val="1C1C1E"/>
          </a:solidFill>
          <a:ln w="12700">
            <a:solidFill>
              <a:srgbClr val="1C1C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365760" y="347472"/>
            <a:ext cx="3657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CREATED BY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365760" y="658368"/>
            <a:ext cx="7315200" cy="685800"/>
          </a:xfrm>
          <a:prstGeom prst="rect">
            <a:avLst/>
          </a:prstGeom>
          <a:noFill/>
          <a:ln/>
          <a:effectLst>
            <a:outerShdw blurRad="101600" dist="38100" dir="8100000" algn="bl" rotWithShape="0">
              <a:srgbClr val="000000">
                <a:alpha val="45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kern="0" spc="300" dirty="0">
                <a:solidFill>
                  <a:srgbClr val="F2F2F7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MICHAEL EGAN</a:t>
            </a:r>
            <a:endParaRPr lang="en-US" sz="4400" dirty="0"/>
          </a:p>
        </p:txBody>
      </p:sp>
      <p:sp>
        <p:nvSpPr>
          <p:cNvPr id="8" name="Shape 5"/>
          <p:cNvSpPr/>
          <p:nvPr/>
        </p:nvSpPr>
        <p:spPr>
          <a:xfrm>
            <a:off x="365760" y="1417320"/>
            <a:ext cx="4572000" cy="0"/>
          </a:xfrm>
          <a:prstGeom prst="line">
            <a:avLst/>
          </a:prstGeom>
          <a:noFill/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365760" y="1572768"/>
            <a:ext cx="4846320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1000"/>
              </a:spcAft>
              <a:buNone/>
            </a:pPr>
            <a:r>
              <a:rPr lang="en-US" sz="1400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Michael Egan is an Australian writer and filmmaker. Tightrope is his original series — a project years in the making, drawing on deep research into Sydney's criminal landscape, the failures of the family court system, and the psychology of vigilantism.</a:t>
            </a:r>
            <a:endParaRPr lang="en-US" sz="1400" dirty="0"/>
          </a:p>
          <a:p>
            <a:pPr marL="0" indent="0">
              <a:spcAft>
                <a:spcPts val="1000"/>
              </a:spcAft>
              <a:buNone/>
            </a:pPr>
            <a:endParaRPr lang="en-US" sz="1400" dirty="0"/>
          </a:p>
          <a:p>
            <a:pPr marL="0" indent="0">
              <a:spcAft>
                <a:spcPts val="1000"/>
              </a:spcAft>
              <a:buNone/>
            </a:pPr>
            <a:r>
              <a:rPr lang="en-US" sz="1400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series combines hard-boiled noir atmosphere with authentic Aussie voice, built around a female protagonist who is as flawed and compelling as the world she navigates.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365760" y="4251960"/>
            <a:ext cx="4114800" cy="685800"/>
          </a:xfrm>
          <a:prstGeom prst="rect">
            <a:avLst/>
          </a:prstGeom>
          <a:solidFill>
            <a:srgbClr val="2C2C2E"/>
          </a:solidFill>
          <a:ln w="1016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548640" y="4315968"/>
            <a:ext cx="38404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2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REPRESENTATION</a:t>
            </a:r>
            <a:endParaRPr lang="en-US" sz="800" dirty="0"/>
          </a:p>
        </p:txBody>
      </p:sp>
      <p:sp>
        <p:nvSpPr>
          <p:cNvPr id="12" name="Text 9"/>
          <p:cNvSpPr/>
          <p:nvPr/>
        </p:nvSpPr>
        <p:spPr>
          <a:xfrm>
            <a:off x="548640" y="4517136"/>
            <a:ext cx="3840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2F2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 ARBURY  |  RAMO LAW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F2F2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(310) 284-3494  |  stu@ramolaw.com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fervent-dazzling-maxwell/mnt/outputs/img/clos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0A0A">
              <a:alpha val="78000"/>
            </a:srgbClr>
          </a:solidFill>
          <a:ln w="12700">
            <a:solidFill>
              <a:srgbClr val="0A0A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0" y="1280160"/>
            <a:ext cx="9144000" cy="914400"/>
          </a:xfrm>
          <a:prstGeom prst="rect">
            <a:avLst/>
          </a:prstGeom>
          <a:noFill/>
          <a:ln/>
          <a:effectLst>
            <a:outerShdw blurRad="101600" dist="38100" dir="8100000" algn="bl" rotWithShape="0">
              <a:srgbClr val="000000">
                <a:alpha val="45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000" b="1" kern="0" spc="15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TIGHTROPE</a:t>
            </a:r>
            <a:endParaRPr lang="en-US" sz="6000" dirty="0"/>
          </a:p>
        </p:txBody>
      </p:sp>
      <p:sp>
        <p:nvSpPr>
          <p:cNvPr id="5" name="Shape 2"/>
          <p:cNvSpPr/>
          <p:nvPr/>
        </p:nvSpPr>
        <p:spPr>
          <a:xfrm>
            <a:off x="3200400" y="2331720"/>
            <a:ext cx="2743200" cy="0"/>
          </a:xfrm>
          <a:prstGeom prst="line">
            <a:avLst/>
          </a:prstGeom>
          <a:noFill/>
          <a:ln w="1905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0" y="2487168"/>
            <a:ext cx="9144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kern="0" spc="8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THANK YOU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0" y="3063240"/>
            <a:ext cx="9144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For further information, please contact: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0" y="3456432"/>
            <a:ext cx="91440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F2F2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 ARBURY  |  RAMO LAW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F2F2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(310) 284-3494  |  stu@ramolaw.com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0" y="4754880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8E8E9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2026 Michael Egan. All rights reserved.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C1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fervent-dazzling-maxwell/mnt/outputs/img/sky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0"/>
            <a:ext cx="41148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389120" y="0"/>
            <a:ext cx="4754880" cy="5143500"/>
          </a:xfrm>
          <a:prstGeom prst="rect">
            <a:avLst/>
          </a:prstGeom>
          <a:solidFill>
            <a:srgbClr val="1C1C1E">
              <a:alpha val="55000"/>
            </a:srgbClr>
          </a:solidFill>
          <a:ln w="12700">
            <a:solidFill>
              <a:srgbClr val="1C1C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4389120" y="0"/>
            <a:ext cx="914400" cy="5143500"/>
          </a:xfrm>
          <a:prstGeom prst="rect">
            <a:avLst/>
          </a:prstGeom>
          <a:solidFill>
            <a:srgbClr val="1C1C1E"/>
          </a:solidFill>
          <a:ln w="12700">
            <a:solidFill>
              <a:srgbClr val="1C1C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365760" y="365760"/>
            <a:ext cx="2743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LOG LINE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365760" y="749808"/>
            <a:ext cx="1463040" cy="0"/>
          </a:xfrm>
          <a:prstGeom prst="line">
            <a:avLst/>
          </a:prstGeom>
          <a:noFill/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365760" y="960120"/>
            <a:ext cx="841248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2800" i="1" dirty="0">
                <a:solidFill>
                  <a:srgbClr val="F2F2F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Angela “Ange” Parrelli walks a tightrope: as a mother, she fights to keep her daughter. As a Sydney detective, she hunts a vigilante executing the sex offenders her city won’t convict.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6858000" y="4663440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kern="0" spc="300" dirty="0">
                <a:solidFill>
                  <a:srgbClr val="3A3A3C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TIGHTROPE</a:t>
            </a:r>
            <a:endParaRPr lang="en-US" sz="1000" dirty="0"/>
          </a:p>
        </p:txBody>
      </p:sp>
      <p:sp>
        <p:nvSpPr>
          <p:cNvPr id="10" name="Shape 7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8E8E9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MICHAEL EGAN  |  SERIES CREATOR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fervent-dazzling-maxwell/mnt/outputs/img/roadwor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0A0A">
              <a:alpha val="70000"/>
            </a:srgbClr>
          </a:solidFill>
          <a:ln w="12700">
            <a:solidFill>
              <a:srgbClr val="0A0A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457200" y="256032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COMPARABLES</a:t>
            </a:r>
            <a:endParaRPr lang="en-US" sz="1100" dirty="0"/>
          </a:p>
        </p:txBody>
      </p:sp>
      <p:sp>
        <p:nvSpPr>
          <p:cNvPr id="5" name="Shape 2"/>
          <p:cNvSpPr/>
          <p:nvPr/>
        </p:nvSpPr>
        <p:spPr>
          <a:xfrm>
            <a:off x="457200" y="694944"/>
            <a:ext cx="1828800" cy="0"/>
          </a:xfrm>
          <a:prstGeom prst="line">
            <a:avLst/>
          </a:prstGeom>
          <a:noFill/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411480" y="841248"/>
            <a:ext cx="2651760" cy="3520440"/>
          </a:xfrm>
          <a:prstGeom prst="rect">
            <a:avLst/>
          </a:prstGeom>
          <a:solidFill>
            <a:srgbClr val="2C2C2E"/>
          </a:solidFill>
          <a:ln w="6350">
            <a:solidFill>
              <a:srgbClr val="3A3A3C"/>
            </a:solidFill>
            <a:prstDash val="solid"/>
          </a:ln>
          <a:effectLst>
            <a:outerShdw blurRad="101600" dist="38100" dir="81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" name="Image 1" descr="/sessions/fervent-dazzling-maxwell/mnt/outputs/img/mare_pos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" y="841248"/>
            <a:ext cx="2651760" cy="141732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411480" y="1479042"/>
            <a:ext cx="2651760" cy="779526"/>
          </a:xfrm>
          <a:prstGeom prst="rect">
            <a:avLst/>
          </a:prstGeom>
          <a:solidFill>
            <a:srgbClr val="2C2C2E"/>
          </a:solidFill>
          <a:ln w="12700">
            <a:solidFill>
              <a:srgbClr val="2C2C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5"/>
          <p:cNvSpPr/>
          <p:nvPr/>
        </p:nvSpPr>
        <p:spPr>
          <a:xfrm>
            <a:off x="548640" y="2368296"/>
            <a:ext cx="1097280" cy="237744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548640" y="2368296"/>
            <a:ext cx="10972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100" dirty="0">
                <a:solidFill>
                  <a:srgbClr val="0A0A0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HBO</a:t>
            </a:r>
            <a:endParaRPr lang="en-US" sz="800" dirty="0"/>
          </a:p>
        </p:txBody>
      </p:sp>
      <p:sp>
        <p:nvSpPr>
          <p:cNvPr id="11" name="Text 7"/>
          <p:cNvSpPr/>
          <p:nvPr/>
        </p:nvSpPr>
        <p:spPr>
          <a:xfrm>
            <a:off x="1737360" y="2386584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i="1" dirty="0">
                <a:solidFill>
                  <a:srgbClr val="8E8E9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Kate Winslet · Emmy 2021</a:t>
            </a:r>
            <a:endParaRPr lang="en-US" sz="800" dirty="0"/>
          </a:p>
        </p:txBody>
      </p:sp>
      <p:sp>
        <p:nvSpPr>
          <p:cNvPr id="12" name="Text 8"/>
          <p:cNvSpPr/>
          <p:nvPr/>
        </p:nvSpPr>
        <p:spPr>
          <a:xfrm>
            <a:off x="548640" y="2670048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2F2F7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MARE OF EASTTOWN</a:t>
            </a:r>
            <a:endParaRPr lang="en-US" sz="1400" dirty="0"/>
          </a:p>
        </p:txBody>
      </p:sp>
      <p:sp>
        <p:nvSpPr>
          <p:cNvPr id="13" name="Shape 9"/>
          <p:cNvSpPr/>
          <p:nvPr/>
        </p:nvSpPr>
        <p:spPr>
          <a:xfrm>
            <a:off x="548640" y="3191256"/>
            <a:ext cx="2377440" cy="0"/>
          </a:xfrm>
          <a:prstGeom prst="line">
            <a:avLst/>
          </a:prstGeom>
          <a:noFill/>
          <a:ln w="1016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/>
          <p:nvPr/>
        </p:nvSpPr>
        <p:spPr>
          <a:xfrm>
            <a:off x="548640" y="3300984"/>
            <a:ext cx="2377440" cy="9418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i="1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Female-led detective procedural grounded in grief, working-class community and layered mystery. Earned, humane storytelling.</a:t>
            </a:r>
            <a:endParaRPr lang="en-US" sz="1150" dirty="0"/>
          </a:p>
        </p:txBody>
      </p:sp>
      <p:sp>
        <p:nvSpPr>
          <p:cNvPr id="15" name="Shape 11"/>
          <p:cNvSpPr/>
          <p:nvPr/>
        </p:nvSpPr>
        <p:spPr>
          <a:xfrm>
            <a:off x="3218688" y="841248"/>
            <a:ext cx="2651760" cy="3520440"/>
          </a:xfrm>
          <a:prstGeom prst="rect">
            <a:avLst/>
          </a:prstGeom>
          <a:solidFill>
            <a:srgbClr val="2C2C2E"/>
          </a:solidFill>
          <a:ln w="6350">
            <a:solidFill>
              <a:srgbClr val="3A3A3C"/>
            </a:solidFill>
            <a:prstDash val="solid"/>
          </a:ln>
          <a:effectLst>
            <a:outerShdw blurRad="101600" dist="38100" dir="81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6" name="Image 2" descr="/sessions/fervent-dazzling-maxwell/mnt/outputs/img/happyvalley_pos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688" y="841248"/>
            <a:ext cx="2651760" cy="1417320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>
            <a:off x="3218688" y="1479042"/>
            <a:ext cx="2651760" cy="779526"/>
          </a:xfrm>
          <a:prstGeom prst="rect">
            <a:avLst/>
          </a:prstGeom>
          <a:solidFill>
            <a:srgbClr val="2C2C2E"/>
          </a:solidFill>
          <a:ln w="12700">
            <a:solidFill>
              <a:srgbClr val="2C2C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3355848" y="2368296"/>
            <a:ext cx="1097280" cy="237744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4"/>
          <p:cNvSpPr/>
          <p:nvPr/>
        </p:nvSpPr>
        <p:spPr>
          <a:xfrm>
            <a:off x="3355848" y="2368296"/>
            <a:ext cx="10972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100" dirty="0">
                <a:solidFill>
                  <a:srgbClr val="0A0A0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BBC ONE</a:t>
            </a:r>
            <a:endParaRPr lang="en-US" sz="800" dirty="0"/>
          </a:p>
        </p:txBody>
      </p:sp>
      <p:sp>
        <p:nvSpPr>
          <p:cNvPr id="20" name="Text 15"/>
          <p:cNvSpPr/>
          <p:nvPr/>
        </p:nvSpPr>
        <p:spPr>
          <a:xfrm>
            <a:off x="4544568" y="2386584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i="1" dirty="0">
                <a:solidFill>
                  <a:srgbClr val="8E8E9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Sarah Lancashire · BAFTA</a:t>
            </a:r>
            <a:endParaRPr lang="en-US" sz="800" dirty="0"/>
          </a:p>
        </p:txBody>
      </p:sp>
      <p:sp>
        <p:nvSpPr>
          <p:cNvPr id="21" name="Text 16"/>
          <p:cNvSpPr/>
          <p:nvPr/>
        </p:nvSpPr>
        <p:spPr>
          <a:xfrm>
            <a:off x="3355848" y="2670048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2F2F7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HAPPY VALLEY</a:t>
            </a:r>
            <a:endParaRPr lang="en-US" sz="1400" dirty="0"/>
          </a:p>
        </p:txBody>
      </p:sp>
      <p:sp>
        <p:nvSpPr>
          <p:cNvPr id="22" name="Shape 17"/>
          <p:cNvSpPr/>
          <p:nvPr/>
        </p:nvSpPr>
        <p:spPr>
          <a:xfrm>
            <a:off x="3355848" y="3191256"/>
            <a:ext cx="2377440" cy="0"/>
          </a:xfrm>
          <a:prstGeom prst="line">
            <a:avLst/>
          </a:prstGeom>
          <a:noFill/>
          <a:ln w="1016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18"/>
          <p:cNvSpPr/>
          <p:nvPr/>
        </p:nvSpPr>
        <p:spPr>
          <a:xfrm>
            <a:off x="3355848" y="3300984"/>
            <a:ext cx="2377440" cy="9418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i="1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Uncompromising female detective, Yorkshire noir, psychological depth. Refuses to flinch. Family trauma as series engine.</a:t>
            </a:r>
            <a:endParaRPr lang="en-US" sz="1150" dirty="0"/>
          </a:p>
        </p:txBody>
      </p:sp>
      <p:sp>
        <p:nvSpPr>
          <p:cNvPr id="24" name="Shape 19"/>
          <p:cNvSpPr/>
          <p:nvPr/>
        </p:nvSpPr>
        <p:spPr>
          <a:xfrm>
            <a:off x="6025896" y="841248"/>
            <a:ext cx="2651760" cy="3520440"/>
          </a:xfrm>
          <a:prstGeom prst="rect">
            <a:avLst/>
          </a:prstGeom>
          <a:solidFill>
            <a:srgbClr val="2C2C2E"/>
          </a:solidFill>
          <a:ln w="6350">
            <a:solidFill>
              <a:srgbClr val="3A3A3C"/>
            </a:solidFill>
            <a:prstDash val="solid"/>
          </a:ln>
          <a:effectLst>
            <a:outerShdw blurRad="101600" dist="38100" dir="81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5" name="Image 3" descr="/sessions/fervent-dazzling-maxwell/mnt/outputs/img/totl_post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5896" y="841248"/>
            <a:ext cx="2651760" cy="1417320"/>
          </a:xfrm>
          <a:prstGeom prst="rect">
            <a:avLst/>
          </a:prstGeom>
        </p:spPr>
      </p:pic>
      <p:sp>
        <p:nvSpPr>
          <p:cNvPr id="26" name="Shape 20"/>
          <p:cNvSpPr/>
          <p:nvPr/>
        </p:nvSpPr>
        <p:spPr>
          <a:xfrm>
            <a:off x="6025896" y="1479042"/>
            <a:ext cx="2651760" cy="779526"/>
          </a:xfrm>
          <a:prstGeom prst="rect">
            <a:avLst/>
          </a:prstGeom>
          <a:solidFill>
            <a:srgbClr val="2C2C2E"/>
          </a:solidFill>
          <a:ln w="12700">
            <a:solidFill>
              <a:srgbClr val="2C2C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1"/>
          <p:cNvSpPr/>
          <p:nvPr/>
        </p:nvSpPr>
        <p:spPr>
          <a:xfrm>
            <a:off x="6163056" y="2368296"/>
            <a:ext cx="1097280" cy="237744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2"/>
          <p:cNvSpPr/>
          <p:nvPr/>
        </p:nvSpPr>
        <p:spPr>
          <a:xfrm>
            <a:off x="6163056" y="2368296"/>
            <a:ext cx="10972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100" dirty="0">
                <a:solidFill>
                  <a:srgbClr val="0A0A0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BBC · SUNDANCE</a:t>
            </a:r>
            <a:endParaRPr lang="en-US" sz="800" dirty="0"/>
          </a:p>
        </p:txBody>
      </p:sp>
      <p:sp>
        <p:nvSpPr>
          <p:cNvPr id="29" name="Text 23"/>
          <p:cNvSpPr/>
          <p:nvPr/>
        </p:nvSpPr>
        <p:spPr>
          <a:xfrm>
            <a:off x="7351776" y="2386584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i="1" dirty="0">
                <a:solidFill>
                  <a:srgbClr val="8E8E9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Jane Campion · Elizabeth Moss</a:t>
            </a:r>
            <a:endParaRPr lang="en-US" sz="800" dirty="0"/>
          </a:p>
        </p:txBody>
      </p:sp>
      <p:sp>
        <p:nvSpPr>
          <p:cNvPr id="30" name="Text 24"/>
          <p:cNvSpPr/>
          <p:nvPr/>
        </p:nvSpPr>
        <p:spPr>
          <a:xfrm>
            <a:off x="6163056" y="2670048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2F2F7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TOP OF THE LAKE</a:t>
            </a:r>
            <a:endParaRPr lang="en-US" sz="1400" dirty="0"/>
          </a:p>
        </p:txBody>
      </p:sp>
      <p:sp>
        <p:nvSpPr>
          <p:cNvPr id="31" name="Shape 25"/>
          <p:cNvSpPr/>
          <p:nvPr/>
        </p:nvSpPr>
        <p:spPr>
          <a:xfrm>
            <a:off x="6163056" y="3191256"/>
            <a:ext cx="2377440" cy="0"/>
          </a:xfrm>
          <a:prstGeom prst="line">
            <a:avLst/>
          </a:prstGeom>
          <a:noFill/>
          <a:ln w="1016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26"/>
          <p:cNvSpPr/>
          <p:nvPr/>
        </p:nvSpPr>
        <p:spPr>
          <a:xfrm>
            <a:off x="6163056" y="3300984"/>
            <a:ext cx="2377440" cy="9418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i="1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Female detective pursuing systemic abuse amid an atmospheric Southern-Gothic landscape. Auteur vision, Antipodean grit.</a:t>
            </a:r>
            <a:endParaRPr lang="en-US" sz="1150" dirty="0"/>
          </a:p>
        </p:txBody>
      </p:sp>
      <p:sp>
        <p:nvSpPr>
          <p:cNvPr id="33" name="Text 27"/>
          <p:cNvSpPr/>
          <p:nvPr/>
        </p:nvSpPr>
        <p:spPr>
          <a:xfrm>
            <a:off x="457200" y="4544568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TIGHTROPE sits at the intersection of all three.</a:t>
            </a:r>
            <a:endParaRPr lang="en-US" sz="1300" dirty="0"/>
          </a:p>
        </p:txBody>
      </p:sp>
      <p:sp>
        <p:nvSpPr>
          <p:cNvPr id="34" name="Shape 28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111111"/>
          </a:solidFill>
          <a:ln w="12700">
            <a:solidFill>
              <a:srgbClr val="11111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29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8E8E9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MICHAEL EGAN  |  SERIES CREATOR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C1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fervent-dazzling-maxwell/mnt/outputs/img/graffi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0"/>
            <a:ext cx="475488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389120" y="0"/>
            <a:ext cx="4754880" cy="5143500"/>
          </a:xfrm>
          <a:prstGeom prst="rect">
            <a:avLst/>
          </a:prstGeom>
          <a:solidFill>
            <a:srgbClr val="1C1C1E">
              <a:alpha val="50000"/>
            </a:srgbClr>
          </a:solidFill>
          <a:ln w="12700">
            <a:solidFill>
              <a:srgbClr val="1C1C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4389120" y="0"/>
            <a:ext cx="1097280" cy="5143500"/>
          </a:xfrm>
          <a:prstGeom prst="rect">
            <a:avLst/>
          </a:prstGeom>
          <a:solidFill>
            <a:srgbClr val="1C1C1E"/>
          </a:solidFill>
          <a:ln w="12700">
            <a:solidFill>
              <a:srgbClr val="1C1C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57200" y="32004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PILOT SYNOPSIS</a:t>
            </a:r>
            <a:endParaRPr lang="en-US" sz="1100" dirty="0"/>
          </a:p>
        </p:txBody>
      </p:sp>
      <p:sp>
        <p:nvSpPr>
          <p:cNvPr id="6" name="Shape 3"/>
          <p:cNvSpPr/>
          <p:nvPr/>
        </p:nvSpPr>
        <p:spPr>
          <a:xfrm>
            <a:off x="457200" y="713232"/>
            <a:ext cx="2286000" cy="0"/>
          </a:xfrm>
          <a:prstGeom prst="line">
            <a:avLst/>
          </a:prstGeom>
          <a:noFill/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SynopsisProse"/>
          <p:cNvSpPr/>
          <p:nvPr/>
        </p:nvSpPr>
        <p:spPr>
          <a:xfrm>
            <a:off x="457200" y="960120"/>
            <a:ext cx="457200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5000"/>
              </a:lnSpc>
              <a:spcAft>
                <a:spcPts val="1000"/>
              </a:spcAft>
              <a:buNone/>
            </a:pPr>
            <a:r>
              <a:rPr lang="en-US" sz="1100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Detective Angela Parrelli is barely holding it together. She is fighting a brutal custody battle against her abusive ex-husband DWAYNE MADDOX, quietly using cocaine to stay upright — and now she has Sydney’s most baffling case: a shooter on a black Ducati executing men whose sexual assault charges collapsed before trial, leaving a gold-printed “Guilty” card at each scene.</a:t>
            </a:r>
          </a:p>
          <a:p>
            <a:pPr marL="0" indent="0" algn="l">
              <a:lnSpc>
                <a:spcPct val="135000"/>
              </a:lnSpc>
              <a:spcAft>
                <a:spcPts val="1000"/>
              </a:spcAft>
              <a:buNone/>
            </a:pPr>
            <a:r>
              <a:rPr lang="en-US" sz="1100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As the bodies mount, Maddox weaponises Parrelli’s chaotic life and Judge CLAUDIA KAMINSKI awards him full custody of four-year-old Jessica. Then the Vigilante saves Parrelli’s life at a stakeout, cradling her bruised face before riding off — tender, almost maternal. When every victim traces to the same courtroom, a park killing delivers the reveal: Kaminski flips up her visor and rides into the dark. Off the case and stripped of her daughter, Parrelli walks back in anyway.</a:t>
            </a:r>
          </a:p>
        </p:txBody>
      </p:sp>
      <p:sp>
        <p:nvSpPr>
          <p:cNvPr id="16" name="Shape 13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8E8E9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MICHAEL EGAN  |  SERIES CREATOR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fervent-dazzling-maxwell/mnt/outputs/img/policev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0"/>
            <a:ext cx="292608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943600" y="0"/>
            <a:ext cx="3200400" cy="5143500"/>
          </a:xfrm>
          <a:prstGeom prst="rect">
            <a:avLst/>
          </a:prstGeom>
          <a:solidFill>
            <a:srgbClr val="0A0A0A">
              <a:alpha val="55000"/>
            </a:srgbClr>
          </a:solidFill>
          <a:ln w="12700">
            <a:solidFill>
              <a:srgbClr val="0A0A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5943600" y="0"/>
            <a:ext cx="731520" cy="5143500"/>
          </a:xfrm>
          <a:prstGeom prst="rect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57200" y="292608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SETTINGS</a:t>
            </a:r>
            <a:endParaRPr lang="en-US" sz="1100" dirty="0"/>
          </a:p>
        </p:txBody>
      </p:sp>
      <p:sp>
        <p:nvSpPr>
          <p:cNvPr id="6" name="Shape 3"/>
          <p:cNvSpPr/>
          <p:nvPr/>
        </p:nvSpPr>
        <p:spPr>
          <a:xfrm>
            <a:off x="457200" y="731520"/>
            <a:ext cx="1828800" cy="0"/>
          </a:xfrm>
          <a:prstGeom prst="line">
            <a:avLst/>
          </a:prstGeom>
          <a:noFill/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457200" y="1005840"/>
            <a:ext cx="4023360" cy="777240"/>
          </a:xfrm>
          <a:prstGeom prst="rect">
            <a:avLst/>
          </a:prstGeom>
          <a:solidFill>
            <a:srgbClr val="000000">
              <a:alpha val="60000"/>
            </a:srgbClr>
          </a:solidFill>
          <a:ln w="6350">
            <a:solidFill>
              <a:srgbClr val="3A3A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457200" y="1005840"/>
            <a:ext cx="54864" cy="77724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40080" y="1078992"/>
            <a:ext cx="3749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F2F2F7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TWO SYDNEYS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640080" y="1389888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Postcard landmarks against the criminal underbelly visitors never see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457200" y="1965960"/>
            <a:ext cx="4023360" cy="777240"/>
          </a:xfrm>
          <a:prstGeom prst="rect">
            <a:avLst/>
          </a:prstGeom>
          <a:solidFill>
            <a:srgbClr val="000000">
              <a:alpha val="60000"/>
            </a:srgbClr>
          </a:solidFill>
          <a:ln w="6350">
            <a:solidFill>
              <a:srgbClr val="3A3A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457200" y="1965960"/>
            <a:ext cx="54864" cy="77724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40080" y="2039112"/>
            <a:ext cx="3749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F2F2F7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THE PROCEDURAL SPINE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640080" y="2350008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Law offices, precincts, the morgue, ballistics, St Vincent’s A&amp;E</a:t>
            </a:r>
            <a:endParaRPr lang="en-US" sz="1000" dirty="0"/>
          </a:p>
        </p:txBody>
      </p:sp>
      <p:sp>
        <p:nvSpPr>
          <p:cNvPr id="15" name="Shape 12"/>
          <p:cNvSpPr/>
          <p:nvPr/>
        </p:nvSpPr>
        <p:spPr>
          <a:xfrm>
            <a:off x="457200" y="2926080"/>
            <a:ext cx="4023360" cy="777240"/>
          </a:xfrm>
          <a:prstGeom prst="rect">
            <a:avLst/>
          </a:prstGeom>
          <a:solidFill>
            <a:srgbClr val="000000">
              <a:alpha val="60000"/>
            </a:srgbClr>
          </a:solidFill>
          <a:ln w="6350">
            <a:solidFill>
              <a:srgbClr val="3A3A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457200" y="2926080"/>
            <a:ext cx="54864" cy="77724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40080" y="2999232"/>
            <a:ext cx="3749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F2F2F7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STREET LEVEL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640080" y="3310128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Foundry nightclub, grimy car parks, Kurnell’s industrial waterfront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4754880" y="1005840"/>
            <a:ext cx="4023360" cy="777240"/>
          </a:xfrm>
          <a:prstGeom prst="rect">
            <a:avLst/>
          </a:prstGeom>
          <a:solidFill>
            <a:srgbClr val="000000">
              <a:alpha val="60000"/>
            </a:srgbClr>
          </a:solidFill>
          <a:ln w="6350">
            <a:solidFill>
              <a:srgbClr val="3A3A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7"/>
          <p:cNvSpPr/>
          <p:nvPr/>
        </p:nvSpPr>
        <p:spPr>
          <a:xfrm>
            <a:off x="4754880" y="1005840"/>
            <a:ext cx="54864" cy="77724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4937760" y="1078992"/>
            <a:ext cx="3749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F2F2F7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REAL GEOGRAPHY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4937760" y="1389888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Parramatta Road, Waterloo — recognisable, unglamorous Sydney</a:t>
            </a:r>
            <a:endParaRPr lang="en-US" sz="1000" dirty="0"/>
          </a:p>
        </p:txBody>
      </p:sp>
      <p:sp>
        <p:nvSpPr>
          <p:cNvPr id="23" name="Shape 20"/>
          <p:cNvSpPr/>
          <p:nvPr/>
        </p:nvSpPr>
        <p:spPr>
          <a:xfrm>
            <a:off x="4754880" y="1965960"/>
            <a:ext cx="4023360" cy="777240"/>
          </a:xfrm>
          <a:prstGeom prst="rect">
            <a:avLst/>
          </a:prstGeom>
          <a:solidFill>
            <a:srgbClr val="000000">
              <a:alpha val="60000"/>
            </a:srgbClr>
          </a:solidFill>
          <a:ln w="6350">
            <a:solidFill>
              <a:srgbClr val="3A3A3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1"/>
          <p:cNvSpPr/>
          <p:nvPr/>
        </p:nvSpPr>
        <p:spPr>
          <a:xfrm>
            <a:off x="4754880" y="1965960"/>
            <a:ext cx="54864" cy="77724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4937760" y="2039112"/>
            <a:ext cx="3749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F2F2F7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NOCTURNAL PALETTE</a:t>
            </a:r>
            <a:endParaRPr lang="en-US" sz="1100" dirty="0"/>
          </a:p>
        </p:txBody>
      </p:sp>
      <p:sp>
        <p:nvSpPr>
          <p:cNvPr id="26" name="Text 23"/>
          <p:cNvSpPr/>
          <p:nvPr/>
        </p:nvSpPr>
        <p:spPr>
          <a:xfrm>
            <a:off x="4937760" y="2350008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Refinery tanks, wire mesh, dawn streets — domestic life punctured by violence</a:t>
            </a:r>
            <a:endParaRPr lang="en-US" sz="1000" dirty="0"/>
          </a:p>
        </p:txBody>
      </p:sp>
      <p:sp>
        <p:nvSpPr>
          <p:cNvPr id="27" name="Shape 24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8E8E9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MICHAEL EGAN  |  SERIES CREATOR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C1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fervent-dazzling-maxwell/mnt/outputs/img/t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0"/>
            <a:ext cx="41148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1C1C1E">
              <a:alpha val="55000"/>
            </a:srgbClr>
          </a:solidFill>
          <a:ln w="12700">
            <a:solidFill>
              <a:srgbClr val="1C1C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4572000" y="0"/>
            <a:ext cx="914400" cy="5143500"/>
          </a:xfrm>
          <a:prstGeom prst="rect">
            <a:avLst/>
          </a:prstGeom>
          <a:solidFill>
            <a:srgbClr val="1C1C1E"/>
          </a:solidFill>
          <a:ln w="12700">
            <a:solidFill>
              <a:srgbClr val="1C1C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57200" y="32004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TONE AND STYLE</a:t>
            </a:r>
            <a:endParaRPr lang="en-US" sz="1100" dirty="0"/>
          </a:p>
        </p:txBody>
      </p:sp>
      <p:sp>
        <p:nvSpPr>
          <p:cNvPr id="6" name="Shape 3"/>
          <p:cNvSpPr/>
          <p:nvPr/>
        </p:nvSpPr>
        <p:spPr>
          <a:xfrm>
            <a:off x="457200" y="713232"/>
            <a:ext cx="2286000" cy="0"/>
          </a:xfrm>
          <a:prstGeom prst="line">
            <a:avLst/>
          </a:prstGeom>
          <a:noFill/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457200" y="960120"/>
            <a:ext cx="429768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000" i="1" dirty="0">
                <a:solidFill>
                  <a:srgbClr val="F2F2F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"Sharp. Funny. Tragic.</a:t>
            </a:r>
            <a:endParaRPr lang="en-US" sz="2000" dirty="0"/>
          </a:p>
          <a:p>
            <a:pPr marL="0" indent="0">
              <a:buNone/>
            </a:pPr>
            <a:r>
              <a:rPr lang="en-US" sz="2000" i="1" dirty="0">
                <a:solidFill>
                  <a:srgbClr val="F2F2F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Dangerous — often within the same scene."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457200" y="2331720"/>
            <a:ext cx="73152" cy="384048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94944" y="2313432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F2F2F7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CINEMATIC NOIR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694944" y="2551176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Handheld intensity, neon accents, wide shots of Sydney's sprawl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457200" y="2953512"/>
            <a:ext cx="73152" cy="384048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94944" y="2935224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F2F2F7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PROCEDURAL GRIT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694944" y="3172968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Hard-boiled detective work grounded in authentic Sydney police culture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457200" y="3575304"/>
            <a:ext cx="73152" cy="384048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694944" y="3557016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F2F2F7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SOCIAL COMMENTARY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694944" y="3794760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Systemic failure, vigilante justice, and the cost of institutional corruption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457200" y="4197096"/>
            <a:ext cx="73152" cy="384048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694944" y="4178808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F2F2F7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BLACK HUMOUR</a:t>
            </a:r>
            <a:endParaRPr lang="en-US" sz="1100" dirty="0"/>
          </a:p>
        </p:txBody>
      </p:sp>
      <p:sp>
        <p:nvSpPr>
          <p:cNvPr id="19" name="Text 16"/>
          <p:cNvSpPr/>
          <p:nvPr/>
        </p:nvSpPr>
        <p:spPr>
          <a:xfrm>
            <a:off x="694944" y="4416552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Ange's caustic wit cuts through even the darkest moments</a:t>
            </a:r>
            <a:endParaRPr lang="en-US" sz="1000" dirty="0"/>
          </a:p>
        </p:txBody>
      </p:sp>
      <p:sp>
        <p:nvSpPr>
          <p:cNvPr id="20" name="Shape 17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8E8E9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MICHAEL EGAN  |  SERIES CREATOR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fervent-dazzling-maxwell/mnt/outputs/img/lanew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0A0A">
              <a:alpha val="35000"/>
            </a:srgbClr>
          </a:solidFill>
          <a:ln w="12700">
            <a:solidFill>
              <a:srgbClr val="0A0A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457200" y="292608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CAST</a:t>
            </a:r>
            <a:endParaRPr lang="en-US" sz="1100" dirty="0"/>
          </a:p>
        </p:txBody>
      </p:sp>
      <p:sp>
        <p:nvSpPr>
          <p:cNvPr id="5" name="Shape 2"/>
          <p:cNvSpPr/>
          <p:nvPr/>
        </p:nvSpPr>
        <p:spPr>
          <a:xfrm>
            <a:off x="457200" y="676656"/>
            <a:ext cx="1371600" cy="0"/>
          </a:xfrm>
          <a:prstGeom prst="line">
            <a:avLst/>
          </a:prstGeom>
          <a:noFill/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457200" y="749808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8E8E9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CONCEPTUAL CASTING</a:t>
            </a:r>
            <a:endParaRPr lang="en-US" sz="900" dirty="0"/>
          </a:p>
        </p:txBody>
      </p:sp>
      <p:sp>
        <p:nvSpPr>
          <p:cNvPr id="7" name="Shape 4"/>
          <p:cNvSpPr/>
          <p:nvPr/>
        </p:nvSpPr>
        <p:spPr>
          <a:xfrm>
            <a:off x="457200" y="1143000"/>
            <a:ext cx="4069080" cy="1051560"/>
          </a:xfrm>
          <a:prstGeom prst="rect">
            <a:avLst/>
          </a:prstGeom>
          <a:solidFill>
            <a:srgbClr val="2C2C2E"/>
          </a:solidFill>
          <a:ln w="6350">
            <a:solidFill>
              <a:srgbClr val="3A3A3C"/>
            </a:solidFill>
            <a:prstDash val="solid"/>
          </a:ln>
          <a:effectLst>
            <a:outerShdw blurRad="50800" dist="127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3611880" y="1234440"/>
            <a:ext cx="777240" cy="256032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3611880" y="1234440"/>
            <a:ext cx="777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100" dirty="0">
                <a:solidFill>
                  <a:srgbClr val="0A0A0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LEAD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621792" y="1216152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2F2F7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ANGELA "ANGE" PARRELLI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621792" y="1536192"/>
            <a:ext cx="3794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1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FEMALE LEAD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621792" y="1746504"/>
            <a:ext cx="37947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38. Foul-mouthed, magnetic, smarter than anyone in the room. A fierce, wounded mother.</a:t>
            </a:r>
            <a:endParaRPr lang="en-US" sz="1000" dirty="0"/>
          </a:p>
        </p:txBody>
      </p:sp>
      <p:sp>
        <p:nvSpPr>
          <p:cNvPr id="13" name="Shape 10"/>
          <p:cNvSpPr/>
          <p:nvPr/>
        </p:nvSpPr>
        <p:spPr>
          <a:xfrm>
            <a:off x="4800600" y="1143000"/>
            <a:ext cx="4069080" cy="1051560"/>
          </a:xfrm>
          <a:prstGeom prst="rect">
            <a:avLst/>
          </a:prstGeom>
          <a:solidFill>
            <a:srgbClr val="2C2C2E"/>
          </a:solidFill>
          <a:ln w="6350">
            <a:solidFill>
              <a:srgbClr val="3A3A3C"/>
            </a:solidFill>
            <a:prstDash val="solid"/>
          </a:ln>
          <a:effectLst>
            <a:outerShdw blurRad="50800" dist="127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7955280" y="1234440"/>
            <a:ext cx="777240" cy="256032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7955280" y="1234440"/>
            <a:ext cx="777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100" dirty="0">
                <a:solidFill>
                  <a:srgbClr val="0A0A0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ANTAG.</a:t>
            </a:r>
            <a:endParaRPr lang="en-US" sz="800" dirty="0"/>
          </a:p>
        </p:txBody>
      </p:sp>
      <p:sp>
        <p:nvSpPr>
          <p:cNvPr id="16" name="Text 13"/>
          <p:cNvSpPr/>
          <p:nvPr/>
        </p:nvSpPr>
        <p:spPr>
          <a:xfrm>
            <a:off x="4965192" y="1216152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2F2F7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DWAYNE MADDOX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4965192" y="1536192"/>
            <a:ext cx="3794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1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ANTAGONIST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4965192" y="1746504"/>
            <a:ext cx="37947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52. Charming, manipulative, transactional. Meth and Jack Daniel’s push dangerous toward volatile.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457200" y="2377440"/>
            <a:ext cx="4069080" cy="1051560"/>
          </a:xfrm>
          <a:prstGeom prst="rect">
            <a:avLst/>
          </a:prstGeom>
          <a:solidFill>
            <a:srgbClr val="2C2C2E"/>
          </a:solidFill>
          <a:ln w="6350">
            <a:solidFill>
              <a:srgbClr val="3A3A3C"/>
            </a:solidFill>
            <a:prstDash val="solid"/>
          </a:ln>
          <a:effectLst>
            <a:outerShdw blurRad="50800" dist="127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7"/>
          <p:cNvSpPr/>
          <p:nvPr/>
        </p:nvSpPr>
        <p:spPr>
          <a:xfrm>
            <a:off x="3611880" y="2468880"/>
            <a:ext cx="777240" cy="256032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3611880" y="2468880"/>
            <a:ext cx="777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100" dirty="0">
                <a:solidFill>
                  <a:srgbClr val="0A0A0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JUDGE</a:t>
            </a:r>
            <a:endParaRPr lang="en-US" sz="800" dirty="0"/>
          </a:p>
        </p:txBody>
      </p:sp>
      <p:sp>
        <p:nvSpPr>
          <p:cNvPr id="22" name="Text 19"/>
          <p:cNvSpPr/>
          <p:nvPr/>
        </p:nvSpPr>
        <p:spPr>
          <a:xfrm>
            <a:off x="621792" y="2450592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2F2F7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JUDGE KAMINSKI</a:t>
            </a:r>
            <a:endParaRPr lang="en-US" sz="1200" dirty="0"/>
          </a:p>
        </p:txBody>
      </p:sp>
      <p:sp>
        <p:nvSpPr>
          <p:cNvPr id="23" name="Text 20"/>
          <p:cNvSpPr/>
          <p:nvPr/>
        </p:nvSpPr>
        <p:spPr>
          <a:xfrm>
            <a:off x="621792" y="2770632"/>
            <a:ext cx="3794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1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MIDNITE VIGILANTE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621792" y="2980944"/>
            <a:ext cx="37947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60. Composed, razor-sharp moral absolutist. Process and justice are not the same thing.</a:t>
            </a:r>
            <a:endParaRPr lang="en-US" sz="1000" dirty="0"/>
          </a:p>
        </p:txBody>
      </p:sp>
      <p:sp>
        <p:nvSpPr>
          <p:cNvPr id="25" name="Shape 22"/>
          <p:cNvSpPr/>
          <p:nvPr/>
        </p:nvSpPr>
        <p:spPr>
          <a:xfrm>
            <a:off x="4800600" y="2377440"/>
            <a:ext cx="4069080" cy="1051560"/>
          </a:xfrm>
          <a:prstGeom prst="rect">
            <a:avLst/>
          </a:prstGeom>
          <a:solidFill>
            <a:srgbClr val="2C2C2E"/>
          </a:solidFill>
          <a:ln w="6350">
            <a:solidFill>
              <a:srgbClr val="3A3A3C"/>
            </a:solidFill>
            <a:prstDash val="solid"/>
          </a:ln>
          <a:effectLst>
            <a:outerShdw blurRad="50800" dist="127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3"/>
          <p:cNvSpPr/>
          <p:nvPr/>
        </p:nvSpPr>
        <p:spPr>
          <a:xfrm>
            <a:off x="7955280" y="2468880"/>
            <a:ext cx="777240" cy="256032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/>
          <p:nvPr/>
        </p:nvSpPr>
        <p:spPr>
          <a:xfrm>
            <a:off x="7955280" y="2468880"/>
            <a:ext cx="777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100" dirty="0">
                <a:solidFill>
                  <a:srgbClr val="0A0A0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ALLY</a:t>
            </a:r>
            <a:endParaRPr lang="en-US" sz="800" dirty="0"/>
          </a:p>
        </p:txBody>
      </p:sp>
      <p:sp>
        <p:nvSpPr>
          <p:cNvPr id="28" name="Text 25"/>
          <p:cNvSpPr/>
          <p:nvPr/>
        </p:nvSpPr>
        <p:spPr>
          <a:xfrm>
            <a:off x="4965192" y="2450592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2F2F7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ROGER DURAN</a:t>
            </a:r>
            <a:endParaRPr lang="en-US" sz="1200" dirty="0"/>
          </a:p>
        </p:txBody>
      </p:sp>
      <p:sp>
        <p:nvSpPr>
          <p:cNvPr id="29" name="Text 26"/>
          <p:cNvSpPr/>
          <p:nvPr/>
        </p:nvSpPr>
        <p:spPr>
          <a:xfrm>
            <a:off x="4965192" y="2770632"/>
            <a:ext cx="3794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1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ALLY</a:t>
            </a:r>
            <a:endParaRPr lang="en-US" sz="900" dirty="0"/>
          </a:p>
        </p:txBody>
      </p:sp>
      <p:sp>
        <p:nvSpPr>
          <p:cNvPr id="30" name="Text 27"/>
          <p:cNvSpPr/>
          <p:nvPr/>
        </p:nvSpPr>
        <p:spPr>
          <a:xfrm>
            <a:off x="4965192" y="2980944"/>
            <a:ext cx="37947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82. Ex-heavyweight from London. Night-cab driver, Nietzsche at breakfast. Ange’s confidant.</a:t>
            </a:r>
            <a:endParaRPr lang="en-US" sz="1000" dirty="0"/>
          </a:p>
        </p:txBody>
      </p:sp>
      <p:sp>
        <p:nvSpPr>
          <p:cNvPr id="31" name="Shape 28"/>
          <p:cNvSpPr/>
          <p:nvPr/>
        </p:nvSpPr>
        <p:spPr>
          <a:xfrm>
            <a:off x="457200" y="3611880"/>
            <a:ext cx="4069080" cy="1051560"/>
          </a:xfrm>
          <a:prstGeom prst="rect">
            <a:avLst/>
          </a:prstGeom>
          <a:solidFill>
            <a:srgbClr val="2C2C2E"/>
          </a:solidFill>
          <a:ln w="6350">
            <a:solidFill>
              <a:srgbClr val="3A3A3C"/>
            </a:solidFill>
            <a:prstDash val="solid"/>
          </a:ln>
          <a:effectLst>
            <a:outerShdw blurRad="50800" dist="127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" name="Shape 29"/>
          <p:cNvSpPr/>
          <p:nvPr/>
        </p:nvSpPr>
        <p:spPr>
          <a:xfrm>
            <a:off x="3611880" y="3703320"/>
            <a:ext cx="777240" cy="256032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30"/>
          <p:cNvSpPr/>
          <p:nvPr/>
        </p:nvSpPr>
        <p:spPr>
          <a:xfrm>
            <a:off x="3611880" y="3703320"/>
            <a:ext cx="777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100" dirty="0">
                <a:solidFill>
                  <a:srgbClr val="0A0A0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FIANCÉE</a:t>
            </a:r>
            <a:endParaRPr lang="en-US" sz="800" dirty="0"/>
          </a:p>
        </p:txBody>
      </p:sp>
      <p:sp>
        <p:nvSpPr>
          <p:cNvPr id="34" name="Text 31"/>
          <p:cNvSpPr/>
          <p:nvPr/>
        </p:nvSpPr>
        <p:spPr>
          <a:xfrm>
            <a:off x="621792" y="3685032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2F2F7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RAVEN</a:t>
            </a:r>
            <a:endParaRPr lang="en-US" sz="1200" dirty="0"/>
          </a:p>
        </p:txBody>
      </p:sp>
      <p:sp>
        <p:nvSpPr>
          <p:cNvPr id="35" name="Text 32"/>
          <p:cNvSpPr/>
          <p:nvPr/>
        </p:nvSpPr>
        <p:spPr>
          <a:xfrm>
            <a:off x="621792" y="4005072"/>
            <a:ext cx="3794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1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MADDOX’S FIANCÉE</a:t>
            </a:r>
            <a:endParaRPr lang="en-US" sz="900" dirty="0"/>
          </a:p>
        </p:txBody>
      </p:sp>
      <p:sp>
        <p:nvSpPr>
          <p:cNvPr id="36" name="Text 33"/>
          <p:cNvSpPr/>
          <p:nvPr/>
        </p:nvSpPr>
        <p:spPr>
          <a:xfrm>
            <a:off x="621792" y="4215384"/>
            <a:ext cx="37947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18. Plays the part Maddox wants. Not naive — trapped, and she knows the difference.</a:t>
            </a:r>
            <a:endParaRPr lang="en-US" sz="1000" dirty="0"/>
          </a:p>
        </p:txBody>
      </p:sp>
      <p:sp>
        <p:nvSpPr>
          <p:cNvPr id="37" name="Shape 34"/>
          <p:cNvSpPr/>
          <p:nvPr/>
        </p:nvSpPr>
        <p:spPr>
          <a:xfrm>
            <a:off x="4800600" y="3611880"/>
            <a:ext cx="4069080" cy="1051560"/>
          </a:xfrm>
          <a:prstGeom prst="rect">
            <a:avLst/>
          </a:prstGeom>
          <a:solidFill>
            <a:srgbClr val="2C2C2E"/>
          </a:solidFill>
          <a:ln w="6350">
            <a:solidFill>
              <a:srgbClr val="3A3A3C"/>
            </a:solidFill>
            <a:prstDash val="solid"/>
          </a:ln>
          <a:effectLst>
            <a:outerShdw blurRad="50800" dist="127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8" name="Shape 35"/>
          <p:cNvSpPr/>
          <p:nvPr/>
        </p:nvSpPr>
        <p:spPr>
          <a:xfrm>
            <a:off x="7955280" y="3703320"/>
            <a:ext cx="777240" cy="256032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36"/>
          <p:cNvSpPr/>
          <p:nvPr/>
        </p:nvSpPr>
        <p:spPr>
          <a:xfrm>
            <a:off x="7955280" y="3703320"/>
            <a:ext cx="777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100" dirty="0">
                <a:solidFill>
                  <a:srgbClr val="0A0A0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TEAM</a:t>
            </a:r>
            <a:endParaRPr lang="en-US" sz="800" dirty="0"/>
          </a:p>
        </p:txBody>
      </p:sp>
      <p:sp>
        <p:nvSpPr>
          <p:cNvPr id="40" name="Text 37"/>
          <p:cNvSpPr/>
          <p:nvPr/>
        </p:nvSpPr>
        <p:spPr>
          <a:xfrm>
            <a:off x="4965192" y="3685032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2F2F7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JOHNSON · ZIMMERMANN · SILK</a:t>
            </a:r>
            <a:endParaRPr lang="en-US" sz="1200" dirty="0"/>
          </a:p>
        </p:txBody>
      </p:sp>
      <p:sp>
        <p:nvSpPr>
          <p:cNvPr id="41" name="Text 38"/>
          <p:cNvSpPr/>
          <p:nvPr/>
        </p:nvSpPr>
        <p:spPr>
          <a:xfrm>
            <a:off x="4965192" y="4005072"/>
            <a:ext cx="3794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1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DETECTIVE TEAM</a:t>
            </a:r>
            <a:endParaRPr lang="en-US" sz="900" dirty="0"/>
          </a:p>
        </p:txBody>
      </p:sp>
      <p:sp>
        <p:nvSpPr>
          <p:cNvPr id="42" name="Text 39"/>
          <p:cNvSpPr/>
          <p:nvPr/>
        </p:nvSpPr>
        <p:spPr>
          <a:xfrm>
            <a:off x="4965192" y="4215384"/>
            <a:ext cx="37947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30, 25 &amp; 22. Silk’s sister was killed by a man who violated his AVO three times, without consequence.</a:t>
            </a:r>
            <a:endParaRPr lang="en-US" sz="1000" dirty="0"/>
          </a:p>
        </p:txBody>
      </p:sp>
      <p:sp>
        <p:nvSpPr>
          <p:cNvPr id="43" name="Shape 40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111111"/>
          </a:solidFill>
          <a:ln w="12700">
            <a:solidFill>
              <a:srgbClr val="11111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41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8E8E9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MICHAEL EGAN  |  SERIES CREATOR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C1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fervent-dazzling-maxwell/mnt/outputs/img/pol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C1C1E">
              <a:alpha val="35000"/>
            </a:srgbClr>
          </a:solidFill>
          <a:ln w="12700">
            <a:solidFill>
              <a:srgbClr val="1C1C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457200" y="292608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SEASON ONE</a:t>
            </a:r>
            <a:endParaRPr lang="en-US" sz="1100" dirty="0"/>
          </a:p>
        </p:txBody>
      </p:sp>
      <p:sp>
        <p:nvSpPr>
          <p:cNvPr id="5" name="Shape 2"/>
          <p:cNvSpPr/>
          <p:nvPr/>
        </p:nvSpPr>
        <p:spPr>
          <a:xfrm>
            <a:off x="457200" y="685800"/>
            <a:ext cx="2011680" cy="0"/>
          </a:xfrm>
          <a:prstGeom prst="line">
            <a:avLst/>
          </a:prstGeom>
          <a:noFill/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SeasonCard"/>
          <p:cNvSpPr/>
          <p:nvPr/>
        </p:nvSpPr>
        <p:spPr>
          <a:xfrm>
            <a:off x="457200" y="960120"/>
            <a:ext cx="8229600" cy="3611880"/>
          </a:xfrm>
          <a:prstGeom prst="rect">
            <a:avLst/>
          </a:prstGeom>
          <a:solidFill>
            <a:srgbClr val="2C2C2E">
              <a:alpha val="80000"/>
            </a:srgbClr>
          </a:solidFill>
          <a:ln w="6350">
            <a:solidFill>
              <a:srgbClr val="2C2C2E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1" name="SeasonCardBar"/>
          <p:cNvSpPr/>
          <p:nvPr/>
        </p:nvSpPr>
        <p:spPr>
          <a:xfrm>
            <a:off x="457200" y="960120"/>
            <a:ext cx="8229600" cy="54864"/>
          </a:xfrm>
          <a:prstGeom prst="rect">
            <a:avLst/>
          </a:prstGeom>
          <a:solidFill>
            <a:srgbClr val="C9A84C"/>
          </a:solidFill>
          <a:ln w="635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2" name="SeasonProse"/>
          <p:cNvSpPr/>
          <p:nvPr/>
        </p:nvSpPr>
        <p:spPr>
          <a:xfrm>
            <a:off x="822960" y="1371600"/>
            <a:ext cx="74980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5000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serial killer is executing men across Sydney. Detective Ange Parrelli is assigned to catch them. She is brilliant, self-destructive, and walking into the worst year of her life — losing her daughter, losing the fight against her own addiction, and losing her objectivity about a killer she is supposed to want behind bars.</a:t>
            </a:r>
          </a:p>
          <a:p>
            <a:pPr marL="0" indent="0" algn="l">
              <a:lnSpc>
                <a:spcPct val="135000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Early episodes establish the killings and Ange’s unravelling mental health, custody, addiction, and a collapsed operation that nearly gets her killed.</a:t>
            </a:r>
          </a:p>
          <a:p>
            <a:pPr marL="0" indent="0" algn="l">
              <a:lnSpc>
                <a:spcPct val="135000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Mid-season widens the world. Public opinion fractures around the vigilante, copycats emerge, and Ange’s obsession with the case becomes something harder to categorise as professional duty.</a:t>
            </a:r>
          </a:p>
          <a:p>
            <a:pPr marL="0" indent="0" algn="l">
              <a:lnSpc>
                <a:spcPct val="135000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By the end of season one, the personal and the investigation have collapsed into each other, and Ange must confront the vigilante, her ex-husband, and her demons.</a:t>
            </a:r>
          </a:p>
        </p:txBody>
      </p:sp>
      <p:sp>
        <p:nvSpPr>
          <p:cNvPr id="35" name="Shape 32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3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8E8E9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MICHAEL EGAN  |  SERIES CREATOR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fervent-dazzling-maxwell/mnt/outputs/img/cbdstre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0A0A">
              <a:alpha val="35000"/>
            </a:srgbClr>
          </a:solidFill>
          <a:ln w="12700">
            <a:solidFill>
              <a:srgbClr val="0A0A0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457200" y="292608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8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EPISODES</a:t>
            </a:r>
            <a:endParaRPr lang="en-US" sz="1100" dirty="0"/>
          </a:p>
        </p:txBody>
      </p:sp>
      <p:sp>
        <p:nvSpPr>
          <p:cNvPr id="5" name="Shape 2"/>
          <p:cNvSpPr/>
          <p:nvPr/>
        </p:nvSpPr>
        <p:spPr>
          <a:xfrm>
            <a:off x="457200" y="685800"/>
            <a:ext cx="2743200" cy="0"/>
          </a:xfrm>
          <a:prstGeom prst="line">
            <a:avLst/>
          </a:prstGeom>
          <a:noFill/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0" name="BeyondCard"/>
          <p:cNvSpPr/>
          <p:nvPr/>
        </p:nvSpPr>
        <p:spPr>
          <a:xfrm>
            <a:off x="457200" y="960120"/>
            <a:ext cx="8229600" cy="3611880"/>
          </a:xfrm>
          <a:prstGeom prst="rect">
            <a:avLst/>
          </a:prstGeom>
          <a:solidFill>
            <a:srgbClr val="2C2C2E">
              <a:alpha val="80000"/>
            </a:srgbClr>
          </a:solidFill>
          <a:ln w="6350">
            <a:solidFill>
              <a:srgbClr val="2C2C2E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1" name="BeyondCardBar"/>
          <p:cNvSpPr/>
          <p:nvPr/>
        </p:nvSpPr>
        <p:spPr>
          <a:xfrm>
            <a:off x="457200" y="960120"/>
            <a:ext cx="8229600" cy="54864"/>
          </a:xfrm>
          <a:prstGeom prst="rect">
            <a:avLst/>
          </a:prstGeom>
          <a:solidFill>
            <a:srgbClr val="C9A84C"/>
          </a:solidFill>
          <a:ln w="635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2" name="BeyondProse"/>
          <p:cNvSpPr/>
          <p:nvPr/>
        </p:nvSpPr>
        <p:spPr>
          <a:xfrm>
            <a:off x="822960" y="1371600"/>
            <a:ext cx="74980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5000"/>
              </a:lnSpc>
              <a:spcAft>
                <a:spcPts val="1000"/>
              </a:spcAft>
              <a:buNone/>
            </a:pPr>
            <a:r>
              <a:rPr lang="en-US" sz="1200" b="1" dirty="0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Season Two: </a:t>
            </a:r>
            <a:r>
              <a:rPr lang="en-US" sz="1200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Copycats rise and the Vigilante becomes a martyr figure. Institutions close in, and Ange navigates systemic blowback while fighting to reclaim her daughter.</a:t>
            </a:r>
          </a:p>
          <a:p>
            <a:pPr marL="0" indent="0" algn="l">
              <a:lnSpc>
                <a:spcPct val="135000"/>
              </a:lnSpc>
              <a:spcAft>
                <a:spcPts val="1000"/>
              </a:spcAft>
              <a:buNone/>
            </a:pPr>
            <a:r>
              <a:rPr lang="en-US" sz="1200" b="1" dirty="0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Season Three: </a:t>
            </a:r>
            <a:r>
              <a:rPr lang="en-US" sz="1200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violence expands internationally. Ange faces organised crime networks, deep corruption, and her own breaking point.</a:t>
            </a:r>
          </a:p>
          <a:p>
            <a:pPr marL="0" indent="0" algn="l">
              <a:lnSpc>
                <a:spcPct val="135000"/>
              </a:lnSpc>
              <a:spcAft>
                <a:spcPts val="1000"/>
              </a:spcAft>
              <a:buNone/>
            </a:pPr>
            <a:r>
              <a:rPr lang="en-US" sz="1200" b="1" dirty="0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Season Four and Beyond: </a:t>
            </a:r>
            <a:r>
              <a:rPr lang="en-US" sz="1200" dirty="0">
                <a:solidFill>
                  <a:srgbClr val="C7C7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Tightrope evolves into a broader cat-and-mouse narrative — retaining procedural hooks while deepening character arcs and exploring the long-term moral fallout of vigilante justice.</a:t>
            </a:r>
          </a:p>
        </p:txBody>
      </p:sp>
      <p:sp>
        <p:nvSpPr>
          <p:cNvPr id="24" name="Shape 21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111111"/>
          </a:solidFill>
          <a:ln w="12700">
            <a:solidFill>
              <a:srgbClr val="11111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8E8E9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MICHAEL EGAN  |  SERIES CREATOR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1015</Words>
  <Application>Microsoft Macintosh PowerPoint</Application>
  <PresentationFormat>On-screen Show (16:9)</PresentationFormat>
  <Paragraphs>114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TIGHTROPE – Series Pitch Deck</dc:title>
  <dc:subject>PptxGenJS Presentation</dc:subject>
  <dc:creator>Michael Egan</dc:creator>
  <cp:lastModifiedBy>MICHAEL EGAN</cp:lastModifiedBy>
  <cp:revision>1</cp:revision>
  <dcterms:created xsi:type="dcterms:W3CDTF">2026-06-11T21:03:40Z</dcterms:created>
  <dcterms:modified xsi:type="dcterms:W3CDTF">2026-06-15T22:26:22Z</dcterms:modified>
</cp:coreProperties>
</file>