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9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sanctuary_drif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tit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22960" y="3977640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FILMGATE FILMS  ·  AKKA CREATIVE   PRESENT</a:t>
            </a:r>
            <a:endParaRPr lang="en-US" sz="1150" dirty="0"/>
          </a:p>
        </p:txBody>
      </p:sp>
      <p:sp>
        <p:nvSpPr>
          <p:cNvPr id="5" name="Text 1"/>
          <p:cNvSpPr/>
          <p:nvPr/>
        </p:nvSpPr>
        <p:spPr>
          <a:xfrm>
            <a:off x="777240" y="4224528"/>
            <a:ext cx="106070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400" b="1" kern="0" spc="10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MOTHER LODE</a:t>
            </a:r>
            <a:endParaRPr lang="en-US" sz="7400" dirty="0"/>
          </a:p>
        </p:txBody>
      </p:sp>
      <p:sp>
        <p:nvSpPr>
          <p:cNvPr id="6" name="Text 2"/>
          <p:cNvSpPr/>
          <p:nvPr/>
        </p:nvSpPr>
        <p:spPr>
          <a:xfrm>
            <a:off x="822960" y="54406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salvage has a price.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822960" y="6199632"/>
            <a:ext cx="10515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 feature film  </a:t>
            </a:r>
            <a:r>
              <a:rPr lang="en-US" sz="1300" dirty="0">
                <a:solidFill>
                  <a:srgbClr val="D98A3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·</a:t>
            </a: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Story by Sean Wheelan   ·   Written by Michael Egan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ice_plane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lef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2296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DIRECTOR’S VISION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82296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786384" y="1371600"/>
            <a:ext cx="8686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 workplace before it’s a spaceship.</a:t>
            </a:r>
            <a:endParaRPr lang="en-US" sz="2700" dirty="0"/>
          </a:p>
        </p:txBody>
      </p:sp>
      <p:sp>
        <p:nvSpPr>
          <p:cNvPr id="8" name="Text 3"/>
          <p:cNvSpPr/>
          <p:nvPr/>
        </p:nvSpPr>
        <p:spPr>
          <a:xfrm>
            <a:off x="822960" y="2331720"/>
            <a:ext cx="704088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8000"/>
              </a:lnSpc>
              <a:buNone/>
            </a:pPr>
            <a:r>
              <a:rPr lang="en-US" sz="155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We are looking for a director who can hold two registers in the same shot: the lived-in physicality of blue-collar realism, and the calibrated absurdity of black satire. </a:t>
            </a:r>
            <a:r>
              <a:rPr lang="en-US" sz="15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visual effects should be invisible. The performances should be a true ensemble. The violence, when it comes, operatic and brief.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822960" y="4754880"/>
            <a:ext cx="74066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4000"/>
              </a:lnSpc>
              <a:buNone/>
            </a:pPr>
            <a:r>
              <a:rPr lang="en-US" sz="1650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“I wanted the script to be funny in a way that makes the funniness uncomfortable — and the violence to leave the camera and the survivors stunned.”</a:t>
            </a:r>
            <a:endParaRPr lang="en-US" sz="1650" dirty="0"/>
          </a:p>
        </p:txBody>
      </p:sp>
      <p:sp>
        <p:nvSpPr>
          <p:cNvPr id="10" name="Text 5"/>
          <p:cNvSpPr/>
          <p:nvPr/>
        </p:nvSpPr>
        <p:spPr>
          <a:xfrm>
            <a:off x="822960" y="59893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kern="0" spc="100" dirty="0">
                <a:solidFill>
                  <a:srgbClr val="D98A3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— Michael Egan, Writer</a:t>
            </a:r>
            <a:endParaRPr lang="en-US" sz="1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64008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PACKAGE</a:t>
            </a:r>
            <a:endParaRPr lang="en-US" sz="1150" dirty="0"/>
          </a:p>
        </p:txBody>
      </p:sp>
      <p:sp>
        <p:nvSpPr>
          <p:cNvPr id="3" name="Shape 1"/>
          <p:cNvSpPr/>
          <p:nvPr/>
        </p:nvSpPr>
        <p:spPr>
          <a:xfrm>
            <a:off x="822960" y="97840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4" name="Text 2"/>
          <p:cNvSpPr/>
          <p:nvPr/>
        </p:nvSpPr>
        <p:spPr>
          <a:xfrm>
            <a:off x="786384" y="120700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Contained by design. Built for the budget.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822960" y="2194560"/>
            <a:ext cx="5285232" cy="169164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6" name="Shape 4"/>
          <p:cNvSpPr/>
          <p:nvPr/>
        </p:nvSpPr>
        <p:spPr>
          <a:xfrm>
            <a:off x="822960" y="2194560"/>
            <a:ext cx="52852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5"/>
          <p:cNvSpPr/>
          <p:nvPr/>
        </p:nvSpPr>
        <p:spPr>
          <a:xfrm>
            <a:off x="1097280" y="2414016"/>
            <a:ext cx="47365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1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SINGLE LOCATION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97280" y="2871216"/>
            <a:ext cx="47365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2000"/>
              </a:lnSpc>
              <a:buNone/>
            </a:pPr>
            <a:r>
              <a:rPr lang="en-US" sz="135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One soundstage. The Sanctuary Drift — bridge, commissary, med bay, corridors, cargo hold — keeps build cost contained.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6611112" y="2194560"/>
            <a:ext cx="5285232" cy="169164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0" name="Shape 8"/>
          <p:cNvSpPr/>
          <p:nvPr/>
        </p:nvSpPr>
        <p:spPr>
          <a:xfrm>
            <a:off x="6611112" y="2194560"/>
            <a:ext cx="52852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1" name="Text 9"/>
          <p:cNvSpPr/>
          <p:nvPr/>
        </p:nvSpPr>
        <p:spPr>
          <a:xfrm>
            <a:off x="6885432" y="2414016"/>
            <a:ext cx="47365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1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VFX-LED ADVANTAGE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885432" y="2871216"/>
            <a:ext cx="47365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2000"/>
              </a:lnSpc>
              <a:buNone/>
            </a:pPr>
            <a:r>
              <a:rPr lang="en-US" sz="135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Space exteriors, the smelter, the ice planet and Mercury carried by Filmgate’s in-house VFX pipeline — structural cost and creative edge.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822960" y="4206240"/>
            <a:ext cx="5285232" cy="169164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4" name="Shape 12"/>
          <p:cNvSpPr/>
          <p:nvPr/>
        </p:nvSpPr>
        <p:spPr>
          <a:xfrm>
            <a:off x="822960" y="4206240"/>
            <a:ext cx="52852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5" name="Text 13"/>
          <p:cNvSpPr/>
          <p:nvPr/>
        </p:nvSpPr>
        <p:spPr>
          <a:xfrm>
            <a:off x="1097280" y="4425696"/>
            <a:ext cx="47365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1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NORDIC CO-PRODUCTION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97280" y="4882896"/>
            <a:ext cx="47365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2000"/>
              </a:lnSpc>
              <a:buNone/>
            </a:pPr>
            <a:r>
              <a:rPr lang="en-US" sz="135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 Swedish–Finnish package (Filmgate AB / Akka Creative) built to draw on Nordic soft money and incentives.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611112" y="4206240"/>
            <a:ext cx="5285232" cy="169164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8" name="Shape 16"/>
          <p:cNvSpPr/>
          <p:nvPr/>
        </p:nvSpPr>
        <p:spPr>
          <a:xfrm>
            <a:off x="6611112" y="4206240"/>
            <a:ext cx="52852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9" name="Text 17"/>
          <p:cNvSpPr/>
          <p:nvPr/>
        </p:nvSpPr>
        <p:spPr>
          <a:xfrm>
            <a:off x="6885432" y="4425696"/>
            <a:ext cx="47365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1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 PROVEN HOUSE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885432" y="4882896"/>
            <a:ext cx="47365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2000"/>
              </a:lnSpc>
              <a:buNone/>
            </a:pPr>
            <a:r>
              <a:rPr lang="en-US" sz="135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Filmgate: 40+ international features — Living, R.M.N., Undergods, The Lair, Tumbbad, Never Look Away.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shuttl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22960" y="64008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FINANCING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822960" y="97840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786384" y="1234440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 €2.5M Nordic co-production, soft-money led.</a:t>
            </a:r>
            <a:endParaRPr lang="en-US" sz="2700" dirty="0"/>
          </a:p>
        </p:txBody>
      </p:sp>
      <p:sp>
        <p:nvSpPr>
          <p:cNvPr id="8" name="Shape 3"/>
          <p:cNvSpPr/>
          <p:nvPr/>
        </p:nvSpPr>
        <p:spPr>
          <a:xfrm>
            <a:off x="822960" y="2331720"/>
            <a:ext cx="2606040" cy="1874520"/>
          </a:xfrm>
          <a:prstGeom prst="rect">
            <a:avLst/>
          </a:prstGeom>
          <a:solidFill>
            <a:srgbClr val="0E141C">
              <a:alpha val="88000"/>
            </a:srgbClr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9" name="Text 4"/>
          <p:cNvSpPr/>
          <p:nvPr/>
        </p:nvSpPr>
        <p:spPr>
          <a:xfrm>
            <a:off x="987552" y="2587752"/>
            <a:ext cx="227685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€2.5M</a:t>
            </a:r>
            <a:endParaRPr lang="en-US" sz="3000" dirty="0"/>
          </a:p>
        </p:txBody>
      </p:sp>
      <p:sp>
        <p:nvSpPr>
          <p:cNvPr id="10" name="Text 5"/>
          <p:cNvSpPr/>
          <p:nvPr/>
        </p:nvSpPr>
        <p:spPr>
          <a:xfrm>
            <a:off x="1005840" y="3410712"/>
            <a:ext cx="2240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kern="0" spc="15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TARGET BUDGET</a:t>
            </a:r>
            <a:endParaRPr lang="en-US" sz="1250" dirty="0"/>
          </a:p>
        </p:txBody>
      </p:sp>
      <p:sp>
        <p:nvSpPr>
          <p:cNvPr id="11" name="Text 6"/>
          <p:cNvSpPr/>
          <p:nvPr/>
        </p:nvSpPr>
        <p:spPr>
          <a:xfrm>
            <a:off x="1005840" y="3721608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Single-stage shoot, VFX-led</a:t>
            </a:r>
            <a:endParaRPr lang="en-US" sz="1150" dirty="0"/>
          </a:p>
        </p:txBody>
      </p:sp>
      <p:sp>
        <p:nvSpPr>
          <p:cNvPr id="12" name="Shape 7"/>
          <p:cNvSpPr/>
          <p:nvPr/>
        </p:nvSpPr>
        <p:spPr>
          <a:xfrm>
            <a:off x="3685032" y="2331720"/>
            <a:ext cx="2606040" cy="1874520"/>
          </a:xfrm>
          <a:prstGeom prst="rect">
            <a:avLst/>
          </a:prstGeom>
          <a:solidFill>
            <a:srgbClr val="0E141C">
              <a:alpha val="88000"/>
            </a:srgbClr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3" name="Text 8"/>
          <p:cNvSpPr/>
          <p:nvPr/>
        </p:nvSpPr>
        <p:spPr>
          <a:xfrm>
            <a:off x="3849624" y="2587752"/>
            <a:ext cx="227685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SE-majority</a:t>
            </a:r>
            <a:endParaRPr lang="en-US" sz="3000" dirty="0"/>
          </a:p>
        </p:txBody>
      </p:sp>
      <p:sp>
        <p:nvSpPr>
          <p:cNvPr id="14" name="Text 9"/>
          <p:cNvSpPr/>
          <p:nvPr/>
        </p:nvSpPr>
        <p:spPr>
          <a:xfrm>
            <a:off x="3867912" y="3410712"/>
            <a:ext cx="2240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kern="0" spc="15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CO-PRODUCTION</a:t>
            </a:r>
            <a:endParaRPr lang="en-US" sz="1250" dirty="0"/>
          </a:p>
        </p:txBody>
      </p:sp>
      <p:sp>
        <p:nvSpPr>
          <p:cNvPr id="15" name="Text 10"/>
          <p:cNvSpPr/>
          <p:nvPr/>
        </p:nvSpPr>
        <p:spPr>
          <a:xfrm>
            <a:off x="3867912" y="3721608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Sweden lead · Finland partner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6547104" y="2331720"/>
            <a:ext cx="2606040" cy="1874520"/>
          </a:xfrm>
          <a:prstGeom prst="rect">
            <a:avLst/>
          </a:prstGeom>
          <a:solidFill>
            <a:srgbClr val="0E141C">
              <a:alpha val="88000"/>
            </a:srgbClr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7" name="Text 12"/>
          <p:cNvSpPr/>
          <p:nvPr/>
        </p:nvSpPr>
        <p:spPr>
          <a:xfrm>
            <a:off x="6711696" y="2587752"/>
            <a:ext cx="227685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~60%</a:t>
            </a:r>
            <a:endParaRPr lang="en-US" sz="3000" dirty="0"/>
          </a:p>
        </p:txBody>
      </p:sp>
      <p:sp>
        <p:nvSpPr>
          <p:cNvPr id="18" name="Text 13"/>
          <p:cNvSpPr/>
          <p:nvPr/>
        </p:nvSpPr>
        <p:spPr>
          <a:xfrm>
            <a:off x="6729984" y="3410712"/>
            <a:ext cx="2240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kern="0" spc="15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SOFT MONEY</a:t>
            </a:r>
            <a:endParaRPr lang="en-US" sz="1250" dirty="0"/>
          </a:p>
        </p:txBody>
      </p:sp>
      <p:sp>
        <p:nvSpPr>
          <p:cNvPr id="19" name="Text 14"/>
          <p:cNvSpPr/>
          <p:nvPr/>
        </p:nvSpPr>
        <p:spPr>
          <a:xfrm>
            <a:off x="6729984" y="3721608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Regional, national, Nordic &amp; EU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9409176" y="2331720"/>
            <a:ext cx="2606040" cy="1874520"/>
          </a:xfrm>
          <a:prstGeom prst="rect">
            <a:avLst/>
          </a:prstGeom>
          <a:solidFill>
            <a:srgbClr val="0E141C">
              <a:alpha val="88000"/>
            </a:srgbClr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21" name="Text 16"/>
          <p:cNvSpPr/>
          <p:nvPr/>
        </p:nvSpPr>
        <p:spPr>
          <a:xfrm>
            <a:off x="9573768" y="2587752"/>
            <a:ext cx="227685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In-house</a:t>
            </a:r>
            <a:endParaRPr lang="en-US" sz="3000" dirty="0"/>
          </a:p>
        </p:txBody>
      </p:sp>
      <p:sp>
        <p:nvSpPr>
          <p:cNvPr id="22" name="Text 17"/>
          <p:cNvSpPr/>
          <p:nvPr/>
        </p:nvSpPr>
        <p:spPr>
          <a:xfrm>
            <a:off x="9592056" y="3410712"/>
            <a:ext cx="2240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kern="0" spc="15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VFX PIPELINE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9592056" y="3721608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Filmgate VFX — cost + creative edge</a:t>
            </a:r>
            <a:endParaRPr lang="en-US" sz="1150" dirty="0"/>
          </a:p>
        </p:txBody>
      </p:sp>
      <p:sp>
        <p:nvSpPr>
          <p:cNvPr id="24" name="Text 19"/>
          <p:cNvSpPr/>
          <p:nvPr/>
        </p:nvSpPr>
        <p:spPr>
          <a:xfrm>
            <a:off x="822960" y="4572000"/>
            <a:ext cx="10515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5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Cornerstone: Film i Väst (up to €1M).  </a:t>
            </a:r>
            <a:r>
              <a:rPr lang="en-US" sz="1450" i="1" dirty="0">
                <a:solidFill>
                  <a:srgbClr val="D98A3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Stage: packaging — seeking a director and Nordic / international financing partners.</a:t>
            </a:r>
            <a:endParaRPr lang="en-US" sz="1450" dirty="0"/>
          </a:p>
        </p:txBody>
      </p:sp>
      <p:sp>
        <p:nvSpPr>
          <p:cNvPr id="25" name="Text 20"/>
          <p:cNvSpPr/>
          <p:nvPr/>
        </p:nvSpPr>
        <p:spPr>
          <a:xfrm>
            <a:off x="822960" y="598932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Full budget top-sheet and two-scenario financing plan available on request.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TEAM</a:t>
            </a:r>
            <a:endParaRPr lang="en-US" sz="1150" dirty="0"/>
          </a:p>
        </p:txBody>
      </p:sp>
      <p:sp>
        <p:nvSpPr>
          <p:cNvPr id="3" name="Shape 1"/>
          <p:cNvSpPr/>
          <p:nvPr/>
        </p:nvSpPr>
        <p:spPr>
          <a:xfrm>
            <a:off x="82296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4" name="Text 2"/>
          <p:cNvSpPr/>
          <p:nvPr/>
        </p:nvSpPr>
        <p:spPr>
          <a:xfrm>
            <a:off x="786384" y="1371600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people behind Mother Lode.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822960" y="2331720"/>
            <a:ext cx="3511296" cy="310896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6" name="Shape 4"/>
          <p:cNvSpPr/>
          <p:nvPr/>
        </p:nvSpPr>
        <p:spPr>
          <a:xfrm>
            <a:off x="822960" y="2331720"/>
            <a:ext cx="3511296" cy="54864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5"/>
          <p:cNvSpPr/>
          <p:nvPr/>
        </p:nvSpPr>
        <p:spPr>
          <a:xfrm>
            <a:off x="1097280" y="2624328"/>
            <a:ext cx="29626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SEAN WHEELAN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97280" y="3081528"/>
            <a:ext cx="2962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kern="0" spc="2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PRODUCER · STORY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1097280" y="3520440"/>
            <a:ext cx="296265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Founder &amp; CEO, Filmgate Films (Gothenburg). 40+ international co-productions over fifteen years — Living, R.M.N., Undergods, The Lair, Tumbbad. Mother Lode originates from his story.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654296" y="2331720"/>
            <a:ext cx="3511296" cy="310896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1" name="Shape 9"/>
          <p:cNvSpPr/>
          <p:nvPr/>
        </p:nvSpPr>
        <p:spPr>
          <a:xfrm>
            <a:off x="4654296" y="2331720"/>
            <a:ext cx="3511296" cy="54864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2" name="Text 10"/>
          <p:cNvSpPr/>
          <p:nvPr/>
        </p:nvSpPr>
        <p:spPr>
          <a:xfrm>
            <a:off x="4928616" y="2624328"/>
            <a:ext cx="29626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NINA LAURIO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4928616" y="3081528"/>
            <a:ext cx="2962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kern="0" spc="2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PRODUCER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4928616" y="3520440"/>
            <a:ext cx="296265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Founder, Akka Creative (Helsinki). Thirty years in Finnish independent production; Vice President of Audiovisual Producers Finland. Equal co-producer on the Finnish–Swedish package.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8485632" y="2331720"/>
            <a:ext cx="3511296" cy="310896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6" name="Shape 14"/>
          <p:cNvSpPr/>
          <p:nvPr/>
        </p:nvSpPr>
        <p:spPr>
          <a:xfrm>
            <a:off x="8485632" y="2331720"/>
            <a:ext cx="3511296" cy="54864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7" name="Text 15"/>
          <p:cNvSpPr/>
          <p:nvPr/>
        </p:nvSpPr>
        <p:spPr>
          <a:xfrm>
            <a:off x="8759952" y="2624328"/>
            <a:ext cx="29626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MICHAEL EGAN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8759952" y="3081528"/>
            <a:ext cx="2962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kern="0" spc="2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WRITER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8759952" y="3520440"/>
            <a:ext cx="296265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Australian writer-director based in Sydney. Writes across registers, from screwball comedy to noir-tinged genre. Developed Mother Lode from Sean Wheelan’s story.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orion_approac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d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bott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3" descr="/sessions/kind-dazzling-noether/mnt/outputs/build/scrim/scrim_bott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822960" y="365760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NOW PACKAGING</a:t>
            </a:r>
            <a:endParaRPr lang="en-US" sz="1150" dirty="0"/>
          </a:p>
        </p:txBody>
      </p:sp>
      <p:sp>
        <p:nvSpPr>
          <p:cNvPr id="7" name="Text 1"/>
          <p:cNvSpPr/>
          <p:nvPr/>
        </p:nvSpPr>
        <p:spPr>
          <a:xfrm>
            <a:off x="786384" y="3931920"/>
            <a:ext cx="10607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000" b="1" kern="0" spc="8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MOTHER LODE</a:t>
            </a:r>
            <a:endParaRPr lang="en-US" sz="5000" dirty="0"/>
          </a:p>
        </p:txBody>
      </p:sp>
      <p:sp>
        <p:nvSpPr>
          <p:cNvPr id="8" name="Text 2"/>
          <p:cNvSpPr/>
          <p:nvPr/>
        </p:nvSpPr>
        <p:spPr>
          <a:xfrm>
            <a:off x="822960" y="4864608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salvage has a price.</a:t>
            </a:r>
            <a:endParaRPr lang="en-US" dirty="0"/>
          </a:p>
        </p:txBody>
      </p:sp>
      <p:sp>
        <p:nvSpPr>
          <p:cNvPr id="9" name="Shape 3"/>
          <p:cNvSpPr/>
          <p:nvPr/>
        </p:nvSpPr>
        <p:spPr>
          <a:xfrm>
            <a:off x="841248" y="5486400"/>
            <a:ext cx="2743200" cy="0"/>
          </a:xfrm>
          <a:prstGeom prst="line">
            <a:avLst/>
          </a:prstGeom>
          <a:noFill/>
          <a:ln w="15240">
            <a:solidFill>
              <a:srgbClr val="D98A3D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0" name="Text 4"/>
          <p:cNvSpPr/>
          <p:nvPr/>
        </p:nvSpPr>
        <p:spPr>
          <a:xfrm>
            <a:off x="822960" y="571500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Sean Wheelan</a:t>
            </a:r>
            <a:r>
              <a:rPr lang="en-US" sz="15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 ·   Filmgate Films AB   ·   </a:t>
            </a:r>
            <a:r>
              <a:rPr lang="en-US" sz="1500" dirty="0" err="1">
                <a:solidFill>
                  <a:srgbClr val="9CC2D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sean@filmgate-films.com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822960" y="6217920"/>
            <a:ext cx="10515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Story by Sean Wheelan  ·  Written by Michael Egan  ·  Produced by Filmgate Films &amp; Akka Creative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drift_wid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bott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22960" y="68580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LOGLINE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822960" y="102412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822960" y="2331720"/>
            <a:ext cx="10332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3300" dirty="0">
                <a:solidFill>
                  <a:srgbClr val="EDE9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 the last day of a thousand-day mission, a deep-space salvage crew finds a fortune in alien ore — </a:t>
            </a:r>
            <a:r>
              <a:rPr lang="en-US" sz="3300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one living survivor their company will declare non-human for the right price.</a:t>
            </a:r>
            <a:endParaRPr lang="en-US" sz="3300" dirty="0"/>
          </a:p>
        </p:txBody>
      </p:sp>
      <p:sp>
        <p:nvSpPr>
          <p:cNvPr id="8" name="Text 3"/>
          <p:cNvSpPr/>
          <p:nvPr/>
        </p:nvSpPr>
        <p:spPr>
          <a:xfrm>
            <a:off x="822960" y="60350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kern="0" spc="1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Driftex Salvage Freighter ‘Sanctuary Drift’  ·  Outer Kuiper Belt  ·  2105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corrido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43600" y="0"/>
            <a:ext cx="62480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lef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0"/>
            <a:ext cx="6248095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6309360" cy="6858000"/>
          </a:xfrm>
          <a:prstGeom prst="rect">
            <a:avLst/>
          </a:prstGeom>
          <a:solidFill>
            <a:srgbClr val="070A0F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5" name="Text 1"/>
          <p:cNvSpPr/>
          <p:nvPr/>
        </p:nvSpPr>
        <p:spPr>
          <a:xfrm>
            <a:off x="82296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WORLD</a:t>
            </a:r>
            <a:endParaRPr lang="en-US" sz="1150" dirty="0"/>
          </a:p>
        </p:txBody>
      </p:sp>
      <p:sp>
        <p:nvSpPr>
          <p:cNvPr id="6" name="Shape 2"/>
          <p:cNvSpPr/>
          <p:nvPr/>
        </p:nvSpPr>
        <p:spPr>
          <a:xfrm>
            <a:off x="82296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3"/>
          <p:cNvSpPr/>
          <p:nvPr/>
        </p:nvSpPr>
        <p:spPr>
          <a:xfrm>
            <a:off x="786384" y="1417320"/>
            <a:ext cx="5486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4000"/>
              </a:lnSpc>
              <a:buNone/>
            </a:pPr>
            <a:r>
              <a:rPr lang="en-US" sz="33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Two dollars a day,</a:t>
            </a:r>
            <a:endParaRPr lang="en-US" sz="3300" dirty="0"/>
          </a:p>
          <a:p>
            <a:pPr marL="0" indent="0">
              <a:lnSpc>
                <a:spcPct val="104000"/>
              </a:lnSpc>
              <a:buNone/>
            </a:pPr>
            <a:r>
              <a:rPr lang="en-US" sz="33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for a thousand days.</a:t>
            </a:r>
            <a:endParaRPr lang="en-US" sz="3300" dirty="0"/>
          </a:p>
        </p:txBody>
      </p:sp>
      <p:sp>
        <p:nvSpPr>
          <p:cNvPr id="8" name="Text 4"/>
          <p:cNvSpPr/>
          <p:nvPr/>
        </p:nvSpPr>
        <p:spPr>
          <a:xfrm>
            <a:off x="822960" y="3063240"/>
            <a:ext cx="50749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600" b="1" dirty="0">
                <a:solidFill>
                  <a:srgbClr val="9CC2D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2105. </a:t>
            </a:r>
            <a:r>
              <a:rPr lang="en-US" sz="160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</a:t>
            </a:r>
            <a:r>
              <a:rPr lang="en-US" sz="160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Sanctuary Drift</a:t>
            </a:r>
            <a:r>
              <a:rPr lang="en-US" sz="160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drags wreckage through an on-board smelter at the outer edge of the solar system. After 999 days, Captain Jax Moran and his six remaining crew are one day from home.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822960" y="4800600"/>
            <a:ext cx="50749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3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 corporate-dystopian, retro-future, blue-collar world — koala-shaped AI </a:t>
            </a:r>
            <a:r>
              <a:rPr lang="en-US" sz="1350" dirty="0">
                <a:solidFill>
                  <a:srgbClr val="9CC2D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Mercury</a:t>
            </a:r>
            <a:r>
              <a:rPr lang="en-US" sz="13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reciting wellness platitudes; an overseer who fines the crew for swearing; a song the worker sings back to the company that owns him.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docking_ba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22960" y="73152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ENGINE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822960" y="106984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822960" y="1554480"/>
            <a:ext cx="10515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3000" i="1" dirty="0">
                <a:solidFill>
                  <a:srgbClr val="EDE9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does a corporation kill someone —
</a:t>
            </a:r>
            <a:r>
              <a:rPr lang="en-US" sz="30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not be guilty of murder?</a:t>
            </a:r>
            <a:endParaRPr lang="en-US" sz="3000" dirty="0"/>
          </a:p>
        </p:txBody>
      </p:sp>
      <p:sp>
        <p:nvSpPr>
          <p:cNvPr id="8" name="Text 3"/>
          <p:cNvSpPr/>
          <p:nvPr/>
        </p:nvSpPr>
        <p:spPr>
          <a:xfrm>
            <a:off x="822960" y="3154680"/>
            <a:ext cx="8961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5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answer, every time, is language. A redefinition. An article of space law that sounds too plausible.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822960" y="406908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9CC2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“Define alien.”</a:t>
            </a:r>
            <a:endParaRPr lang="en-US" sz="1450" dirty="0"/>
          </a:p>
        </p:txBody>
      </p:sp>
      <p:sp>
        <p:nvSpPr>
          <p:cNvPr id="10" name="Text 5"/>
          <p:cNvSpPr/>
          <p:nvPr/>
        </p:nvSpPr>
        <p:spPr>
          <a:xfrm>
            <a:off x="6126480" y="4069080"/>
            <a:ext cx="5212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“Not from Earth. Not us.”</a:t>
            </a:r>
            <a:endParaRPr lang="en-US" sz="1450" dirty="0"/>
          </a:p>
        </p:txBody>
      </p:sp>
      <p:sp>
        <p:nvSpPr>
          <p:cNvPr id="11" name="Text 6"/>
          <p:cNvSpPr/>
          <p:nvPr/>
        </p:nvSpPr>
        <p:spPr>
          <a:xfrm>
            <a:off x="822960" y="4636008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9CC2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“Posterior probability the entity is non-terrestrial?”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6126480" y="4636008"/>
            <a:ext cx="5212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“97.4 percent.”</a:t>
            </a:r>
            <a:endParaRPr lang="en-US" sz="1450" dirty="0"/>
          </a:p>
        </p:txBody>
      </p:sp>
      <p:sp>
        <p:nvSpPr>
          <p:cNvPr id="13" name="Text 8"/>
          <p:cNvSpPr/>
          <p:nvPr/>
        </p:nvSpPr>
        <p:spPr>
          <a:xfrm>
            <a:off x="822960" y="5202936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9CC2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“So we can’t get done for murder if we kill it.”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6126480" y="5202936"/>
            <a:ext cx="5212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“The entity does not satisfy the legal definition of human.”</a:t>
            </a:r>
            <a:endParaRPr lang="en-US" sz="1450" dirty="0"/>
          </a:p>
        </p:txBody>
      </p:sp>
      <p:sp>
        <p:nvSpPr>
          <p:cNvPr id="15" name="Text 10"/>
          <p:cNvSpPr/>
          <p:nvPr/>
        </p:nvSpPr>
        <p:spPr>
          <a:xfrm>
            <a:off x="822960" y="5815584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“When in doubt — throw out.”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TONE &amp; REGISTER</a:t>
            </a:r>
            <a:endParaRPr lang="en-US" sz="1150" dirty="0"/>
          </a:p>
        </p:txBody>
      </p:sp>
      <p:sp>
        <p:nvSpPr>
          <p:cNvPr id="3" name="Shape 1"/>
          <p:cNvSpPr/>
          <p:nvPr/>
        </p:nvSpPr>
        <p:spPr>
          <a:xfrm>
            <a:off x="82296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4" name="Text 2"/>
          <p:cNvSpPr/>
          <p:nvPr/>
        </p:nvSpPr>
        <p:spPr>
          <a:xfrm>
            <a:off x="786384" y="1371600"/>
            <a:ext cx="106070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6000"/>
              </a:lnSpc>
              <a:buNone/>
            </a:pPr>
            <a:r>
              <a:rPr lang="en-US" sz="3400" b="1" dirty="0">
                <a:solidFill>
                  <a:srgbClr val="9BA3A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Not a sci-fi movie.
</a:t>
            </a:r>
            <a:r>
              <a:rPr lang="en-US" sz="34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 labour film with a spaceship in it.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822960" y="3383280"/>
            <a:ext cx="2542032" cy="224028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6" name="Shape 4"/>
          <p:cNvSpPr/>
          <p:nvPr/>
        </p:nvSpPr>
        <p:spPr>
          <a:xfrm>
            <a:off x="822960" y="3383280"/>
            <a:ext cx="25420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5"/>
          <p:cNvSpPr/>
          <p:nvPr/>
        </p:nvSpPr>
        <p:spPr>
          <a:xfrm>
            <a:off x="1024128" y="358444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01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024128" y="4096512"/>
            <a:ext cx="213969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ALIEN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024128" y="4864608"/>
            <a:ext cx="21396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working-class crew of the freighter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639312" y="3383280"/>
            <a:ext cx="2542032" cy="224028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1" name="Shape 9"/>
          <p:cNvSpPr/>
          <p:nvPr/>
        </p:nvSpPr>
        <p:spPr>
          <a:xfrm>
            <a:off x="3639312" y="3383280"/>
            <a:ext cx="25420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2" name="Text 10"/>
          <p:cNvSpPr/>
          <p:nvPr/>
        </p:nvSpPr>
        <p:spPr>
          <a:xfrm>
            <a:off x="3840480" y="358444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02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840480" y="4096512"/>
            <a:ext cx="213969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SORRY TO BOTHER YOU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3840480" y="4864608"/>
            <a:ext cx="21396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corporate gaslighting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455664" y="3383280"/>
            <a:ext cx="2542032" cy="224028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6" name="Shape 14"/>
          <p:cNvSpPr/>
          <p:nvPr/>
        </p:nvSpPr>
        <p:spPr>
          <a:xfrm>
            <a:off x="6455664" y="3383280"/>
            <a:ext cx="25420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7" name="Text 15"/>
          <p:cNvSpPr/>
          <p:nvPr/>
        </p:nvSpPr>
        <p:spPr>
          <a:xfrm>
            <a:off x="6656832" y="358444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03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656832" y="4096512"/>
            <a:ext cx="213969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SUNSHINE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6656832" y="4864608"/>
            <a:ext cx="21396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existential weight of deep space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9272016" y="3383280"/>
            <a:ext cx="2542032" cy="224028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21" name="Shape 19"/>
          <p:cNvSpPr/>
          <p:nvPr/>
        </p:nvSpPr>
        <p:spPr>
          <a:xfrm>
            <a:off x="9272016" y="3383280"/>
            <a:ext cx="25420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22" name="Text 20"/>
          <p:cNvSpPr/>
          <p:nvPr/>
        </p:nvSpPr>
        <p:spPr>
          <a:xfrm>
            <a:off x="9473184" y="358444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04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9473184" y="4096512"/>
            <a:ext cx="213969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COEN BROTHERS</a:t>
            </a:r>
            <a:endParaRPr lang="en-US" sz="1700" dirty="0"/>
          </a:p>
        </p:txBody>
      </p:sp>
      <p:sp>
        <p:nvSpPr>
          <p:cNvPr id="24" name="Text 22"/>
          <p:cNvSpPr/>
          <p:nvPr/>
        </p:nvSpPr>
        <p:spPr>
          <a:xfrm>
            <a:off x="9473184" y="4864608"/>
            <a:ext cx="21396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deadpan accumulation of doom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22960" y="594360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Black satire held in the same shot as blue-collar realism. The violence, when it comes, is operatic and brief — never stylised.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orion_approac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bott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22960" y="713232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STORY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822960" y="1051560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822960" y="1417320"/>
            <a:ext cx="10424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 distress signal, twenty-seven years late.</a:t>
            </a:r>
            <a:endParaRPr lang="en-US" sz="2700" dirty="0"/>
          </a:p>
        </p:txBody>
      </p:sp>
      <p:sp>
        <p:nvSpPr>
          <p:cNvPr id="8" name="Text 3"/>
          <p:cNvSpPr/>
          <p:nvPr/>
        </p:nvSpPr>
        <p:spPr>
          <a:xfrm>
            <a:off x="822960" y="2286000"/>
            <a:ext cx="67665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60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</a:t>
            </a:r>
            <a:r>
              <a:rPr lang="en-US" sz="160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Orion Prime</a:t>
            </a:r>
            <a:r>
              <a:rPr lang="en-US" sz="160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, a Driftex ship lost twenty-seven years ago, reappears with its crew dead and its cargo classified: forty thousand tonnes of weapons-grade ore worth six hundred thousand dollars to each crew member in salvage. Inside, among ten picked-clean skeletons, one frozen body. He thaws. He speaks — with a broad Australian accent absorbed from the long-dead crew that captured him.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822960" y="5440680"/>
            <a:ext cx="7498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4000"/>
              </a:lnSpc>
              <a:buNone/>
            </a:pPr>
            <a:r>
              <a:rPr lang="en-US" sz="14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As the ship’s AI works to redefine him as non-human and clear a legal path to kill him, the crew turn on him, on each other, and on the company.  </a:t>
            </a:r>
            <a:r>
              <a:rPr lang="en-US" sz="1450" i="1" dirty="0">
                <a:solidFill>
                  <a:srgbClr val="D98A3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Only one of them refuses.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64008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CREW</a:t>
            </a:r>
            <a:endParaRPr lang="en-US" sz="1150" dirty="0"/>
          </a:p>
        </p:txBody>
      </p:sp>
      <p:sp>
        <p:nvSpPr>
          <p:cNvPr id="3" name="Shape 1"/>
          <p:cNvSpPr/>
          <p:nvPr/>
        </p:nvSpPr>
        <p:spPr>
          <a:xfrm>
            <a:off x="822960" y="97840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4" name="Text 2"/>
          <p:cNvSpPr/>
          <p:nvPr/>
        </p:nvSpPr>
        <p:spPr>
          <a:xfrm>
            <a:off x="786384" y="120700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Seven workers. One company. One survivor.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822960" y="224028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6" name="Shape 4"/>
          <p:cNvSpPr/>
          <p:nvPr/>
        </p:nvSpPr>
        <p:spPr>
          <a:xfrm>
            <a:off x="822960" y="224028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5"/>
          <p:cNvSpPr/>
          <p:nvPr/>
        </p:nvSpPr>
        <p:spPr>
          <a:xfrm>
            <a:off x="1097280" y="238658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TEX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097280" y="278892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Engineer — the one who, when everyone else trades up, does not.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6611112" y="224028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0" name="Shape 8"/>
          <p:cNvSpPr/>
          <p:nvPr/>
        </p:nvSpPr>
        <p:spPr>
          <a:xfrm>
            <a:off x="6611112" y="224028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1" name="Text 9"/>
          <p:cNvSpPr/>
          <p:nvPr/>
        </p:nvSpPr>
        <p:spPr>
          <a:xfrm>
            <a:off x="6885432" y="238658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CAPT. JAX MORAN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6885432" y="278892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69. Commands the Sanctuary Drift on its final shift.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822960" y="370332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4" name="Shape 12"/>
          <p:cNvSpPr/>
          <p:nvPr/>
        </p:nvSpPr>
        <p:spPr>
          <a:xfrm>
            <a:off x="822960" y="370332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5" name="Text 13"/>
          <p:cNvSpPr/>
          <p:nvPr/>
        </p:nvSpPr>
        <p:spPr>
          <a:xfrm>
            <a:off x="1097280" y="384962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SAM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1097280" y="425196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Ship’s medic. Three years since she’s seen her daughters.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6611112" y="370332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8" name="Shape 16"/>
          <p:cNvSpPr/>
          <p:nvPr/>
        </p:nvSpPr>
        <p:spPr>
          <a:xfrm>
            <a:off x="6611112" y="370332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9" name="Text 17"/>
          <p:cNvSpPr/>
          <p:nvPr/>
        </p:nvSpPr>
        <p:spPr>
          <a:xfrm>
            <a:off x="6885432" y="384962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PETTERSSON &amp; KOVALENKO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6885432" y="425196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Crew who did the math: a thousand days, two dollars a day.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822960" y="516636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22" name="Shape 20"/>
          <p:cNvSpPr/>
          <p:nvPr/>
        </p:nvSpPr>
        <p:spPr>
          <a:xfrm>
            <a:off x="822960" y="516636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23" name="Text 21"/>
          <p:cNvSpPr/>
          <p:nvPr/>
        </p:nvSpPr>
        <p:spPr>
          <a:xfrm>
            <a:off x="1097280" y="531266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NOBLE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1097280" y="571500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Corporate overseer. Fines the crew for swearing.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6611112" y="516636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26" name="Shape 24"/>
          <p:cNvSpPr/>
          <p:nvPr/>
        </p:nvSpPr>
        <p:spPr>
          <a:xfrm>
            <a:off x="6611112" y="516636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27" name="Text 25"/>
          <p:cNvSpPr/>
          <p:nvPr/>
        </p:nvSpPr>
        <p:spPr>
          <a:xfrm>
            <a:off x="6885432" y="531266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MERCURY</a:t>
            </a:r>
            <a:endParaRPr lang="en-US" sz="1550" dirty="0"/>
          </a:p>
        </p:txBody>
      </p:sp>
      <p:sp>
        <p:nvSpPr>
          <p:cNvPr id="28" name="Text 26"/>
          <p:cNvSpPr/>
          <p:nvPr/>
        </p:nvSpPr>
        <p:spPr>
          <a:xfrm>
            <a:off x="6885432" y="571500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koala-shaped AI that launders every killing into compliance.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homeworl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d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right_str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640080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FIRST CONTACT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640080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6364224" y="1371600"/>
            <a:ext cx="51206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kern="0" spc="6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KEN</a:t>
            </a:r>
            <a:endParaRPr lang="en-US" sz="4400" dirty="0"/>
          </a:p>
        </p:txBody>
      </p:sp>
      <p:sp>
        <p:nvSpPr>
          <p:cNvPr id="8" name="Text 3"/>
          <p:cNvSpPr/>
          <p:nvPr/>
        </p:nvSpPr>
        <p:spPr>
          <a:xfrm>
            <a:off x="6400800" y="2377440"/>
            <a:ext cx="507492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55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His planet runs on the ore. His team found the seam. Stranded twenty-five years, he survived the only way left to him. Without the ore, </a:t>
            </a:r>
            <a:r>
              <a:rPr lang="en-US" sz="1550" dirty="0">
                <a:solidFill>
                  <a:srgbClr val="9CC2D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two hundred and fifty million people on his world die.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6400800" y="4434840"/>
            <a:ext cx="50292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“Too human to be killed under any honest definition — and too commercially valuable to be allowed to live.”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docking_detail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394960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r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9496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394960" y="0"/>
            <a:ext cx="6796735" cy="6858000"/>
          </a:xfrm>
          <a:prstGeom prst="rect">
            <a:avLst/>
          </a:prstGeom>
          <a:solidFill>
            <a:srgbClr val="070A0F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5" name="Text 1"/>
          <p:cNvSpPr/>
          <p:nvPr/>
        </p:nvSpPr>
        <p:spPr>
          <a:xfrm>
            <a:off x="580644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ON THE PAGE</a:t>
            </a:r>
            <a:endParaRPr lang="en-US" sz="1150" dirty="0"/>
          </a:p>
        </p:txBody>
      </p:sp>
      <p:sp>
        <p:nvSpPr>
          <p:cNvPr id="6" name="Shape 2"/>
          <p:cNvSpPr/>
          <p:nvPr/>
        </p:nvSpPr>
        <p:spPr>
          <a:xfrm>
            <a:off x="580644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3"/>
          <p:cNvSpPr/>
          <p:nvPr/>
        </p:nvSpPr>
        <p:spPr>
          <a:xfrm>
            <a:off x="5769864" y="1371600"/>
            <a:ext cx="60350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Three scenes that hold the whole film.</a:t>
            </a:r>
            <a:endParaRPr lang="en-US" sz="2500" dirty="0"/>
          </a:p>
        </p:txBody>
      </p:sp>
      <p:sp>
        <p:nvSpPr>
          <p:cNvPr id="8" name="Text 4"/>
          <p:cNvSpPr/>
          <p:nvPr/>
        </p:nvSpPr>
        <p:spPr>
          <a:xfrm>
            <a:off x="5806440" y="242316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OVERTURE   </a:t>
            </a:r>
            <a:r>
              <a:rPr lang="en-US" sz="15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pp. 2–7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5806440" y="2807208"/>
            <a:ext cx="5897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Sixteen Tons under a koala AI; a widow beats a vending machine open with a wrench. Tone, voice, world and theme arrive in a single breath.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5806440" y="3721608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DEFINITION   </a:t>
            </a:r>
            <a:r>
              <a:rPr lang="en-US" sz="15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pp. 37–39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5806440" y="4105656"/>
            <a:ext cx="5897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“Define alien.” Bureaucratic logic walked all the way to its monstrous conclusion — half Coen Brothers, half Parasite.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5806440" y="5020056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PENCIL   </a:t>
            </a:r>
            <a:r>
              <a:rPr lang="en-US" sz="15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pp. 57–58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5806440" y="5404104"/>
            <a:ext cx="5897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 fifty-page setup pays off in a single image — and the AI launders the killing into corporate compliance in the next breath.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1180</Words>
  <Application>Microsoft Macintosh PowerPoint</Application>
  <PresentationFormat>Widescreen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 Lode — Pitch Deck</dc:title>
  <dc:subject>PptxGenJS Presentation</dc:subject>
  <dc:creator>Filmgate Films AB</dc:creator>
  <cp:lastModifiedBy>Sean Wheelan</cp:lastModifiedBy>
  <cp:revision>2</cp:revision>
  <dcterms:created xsi:type="dcterms:W3CDTF">2026-05-27T23:03:05Z</dcterms:created>
  <dcterms:modified xsi:type="dcterms:W3CDTF">2026-05-27T23:10:01Z</dcterms:modified>
</cp:coreProperties>
</file>